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11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52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09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84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41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61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90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11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16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32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92A11-36BC-40CD-8F55-CA22B6C4E98D}" type="datetimeFigureOut">
              <a:rPr lang="fr-FR" smtClean="0"/>
              <a:t>20/04/2018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1EC5-E08C-4400-86DC-C94E073D0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13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20134" y="389467"/>
            <a:ext cx="872913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/>
              <a:t>Bibliographie</a:t>
            </a:r>
          </a:p>
          <a:p>
            <a:pPr algn="l">
              <a:spcBef>
                <a:spcPct val="50000"/>
              </a:spcBef>
            </a:pPr>
            <a:r>
              <a:rPr lang="fr-FR" sz="1400" u="sng" dirty="0"/>
              <a:t>Visite conférence du Service d’Animation du Patrimoine de Noisiel (12/05/2012) </a:t>
            </a:r>
          </a:p>
          <a:p>
            <a:pPr algn="l">
              <a:spcBef>
                <a:spcPct val="50000"/>
              </a:spcBef>
            </a:pPr>
            <a:r>
              <a:rPr lang="fr-FR" sz="1400" u="sng" dirty="0"/>
              <a:t>La chocolaterie </a:t>
            </a:r>
            <a:r>
              <a:rPr lang="fr-FR" sz="1400" u="sng" dirty="0" err="1"/>
              <a:t>Menier</a:t>
            </a:r>
            <a:r>
              <a:rPr lang="fr-FR" sz="1400" u="sng" dirty="0"/>
              <a:t>. </a:t>
            </a:r>
            <a:br>
              <a:rPr lang="fr-FR" sz="1400" u="sng" dirty="0"/>
            </a:br>
            <a:r>
              <a:rPr lang="fr-FR" sz="1400" u="sng" dirty="0"/>
              <a:t>(Collection Inventaire général des monuments et richesses artistique de la France).  </a:t>
            </a:r>
            <a:br>
              <a:rPr lang="fr-FR" sz="1400" u="sng" dirty="0"/>
            </a:br>
            <a:r>
              <a:rPr lang="fr-FR" sz="1400" i="1" u="sng" dirty="0"/>
              <a:t>Marc VALENTIN, Claudine CARTIER, Hélène JANTZEN.</a:t>
            </a:r>
          </a:p>
          <a:p>
            <a:pPr algn="l">
              <a:spcBef>
                <a:spcPct val="50000"/>
              </a:spcBef>
            </a:pPr>
            <a:r>
              <a:rPr lang="fr-FR" sz="1400" dirty="0"/>
              <a:t>Noisiel et ses environs. </a:t>
            </a:r>
            <a:br>
              <a:rPr lang="fr-FR" sz="1400" dirty="0"/>
            </a:br>
            <a:r>
              <a:rPr lang="fr-FR" sz="1400" dirty="0"/>
              <a:t>La Cité </a:t>
            </a:r>
            <a:r>
              <a:rPr lang="fr-FR" sz="1400" dirty="0" err="1"/>
              <a:t>Menier</a:t>
            </a:r>
            <a:r>
              <a:rPr lang="fr-FR" sz="1400" dirty="0"/>
              <a:t>. </a:t>
            </a:r>
            <a:br>
              <a:rPr lang="fr-FR" sz="1400" dirty="0"/>
            </a:br>
            <a:r>
              <a:rPr lang="fr-FR" sz="1400" i="1" dirty="0"/>
              <a:t>Anne BARBARA-LACROIX</a:t>
            </a:r>
            <a:endParaRPr lang="fr-FR" sz="1400" dirty="0"/>
          </a:p>
          <a:p>
            <a:pPr algn="l">
              <a:spcBef>
                <a:spcPct val="50000"/>
              </a:spcBef>
            </a:pPr>
            <a:r>
              <a:rPr lang="fr-FR" sz="1400" dirty="0"/>
              <a:t>Fiches documentaires et articles de Marc Valentin, Vincent Eblé.</a:t>
            </a:r>
            <a:br>
              <a:rPr lang="fr-FR" sz="1400" dirty="0"/>
            </a:br>
            <a:r>
              <a:rPr lang="fr-FR" sz="1400" dirty="0"/>
              <a:t>Service d’Animation du Patrimoine de la Ville de Noisiel</a:t>
            </a:r>
          </a:p>
          <a:p>
            <a:pPr algn="l">
              <a:spcBef>
                <a:spcPct val="50000"/>
              </a:spcBef>
            </a:pPr>
            <a:r>
              <a:rPr lang="fr-FR" sz="1400" dirty="0"/>
              <a:t>Archives (cote 2D1) du Service documentation-archives municipales de la Ville de Noisiel</a:t>
            </a:r>
          </a:p>
          <a:p>
            <a:pPr algn="l">
              <a:spcBef>
                <a:spcPct val="50000"/>
              </a:spcBef>
            </a:pPr>
            <a:r>
              <a:rPr lang="fr-FR" sz="1400" dirty="0"/>
              <a:t>Archives départementales M4912</a:t>
            </a:r>
          </a:p>
          <a:p>
            <a:pPr algn="l">
              <a:spcBef>
                <a:spcPct val="50000"/>
              </a:spcBef>
            </a:pPr>
            <a:r>
              <a:rPr lang="fr-FR" sz="1400" dirty="0"/>
              <a:t>La chocolaterie </a:t>
            </a:r>
            <a:r>
              <a:rPr lang="fr-FR" sz="1400" dirty="0" err="1"/>
              <a:t>Menier</a:t>
            </a:r>
            <a:r>
              <a:rPr lang="fr-FR" sz="1400" dirty="0"/>
              <a:t> (dans la collection Architectures, volume 8). </a:t>
            </a:r>
            <a:br>
              <a:rPr lang="fr-FR" sz="1400" dirty="0"/>
            </a:br>
            <a:r>
              <a:rPr lang="fr-FR" sz="1400" i="1" dirty="0"/>
              <a:t>DVD de Richard COPANS et Stan NEUMAN)</a:t>
            </a:r>
          </a:p>
          <a:p>
            <a:pPr algn="l">
              <a:spcBef>
                <a:spcPct val="50000"/>
              </a:spcBef>
            </a:pPr>
            <a:r>
              <a:rPr lang="fr-FR" sz="1400" dirty="0"/>
              <a:t>Les industriels chocolatiers </a:t>
            </a:r>
            <a:r>
              <a:rPr lang="fr-FR" sz="1400" dirty="0" err="1"/>
              <a:t>Menier</a:t>
            </a:r>
            <a:r>
              <a:rPr lang="fr-FR" sz="1400" dirty="0"/>
              <a:t> et la presse de Seine et Marne. (Mémoire de maîtrise d’histoire). </a:t>
            </a:r>
            <a:r>
              <a:rPr lang="fr-FR" sz="1400" i="1" dirty="0"/>
              <a:t>Laure </a:t>
            </a:r>
            <a:r>
              <a:rPr lang="fr-FR" sz="1400" i="1" dirty="0" err="1"/>
              <a:t>Naimski</a:t>
            </a:r>
            <a:r>
              <a:rPr lang="fr-FR" sz="1400" i="1" dirty="0"/>
              <a:t>. Sept 1992.</a:t>
            </a:r>
          </a:p>
          <a:p>
            <a:pPr algn="l">
              <a:spcBef>
                <a:spcPct val="50000"/>
              </a:spcBef>
            </a:pPr>
            <a:r>
              <a:rPr lang="fr-FR" sz="1400" dirty="0"/>
              <a:t>Article Emile </a:t>
            </a:r>
            <a:r>
              <a:rPr lang="fr-FR" sz="1400" dirty="0" err="1"/>
              <a:t>Jannet</a:t>
            </a:r>
            <a:r>
              <a:rPr lang="fr-FR" sz="1400" i="1" dirty="0"/>
              <a:t>. MAINTRON</a:t>
            </a:r>
          </a:p>
          <a:p>
            <a:pPr algn="l">
              <a:spcBef>
                <a:spcPct val="50000"/>
              </a:spcBef>
            </a:pPr>
            <a:r>
              <a:rPr lang="fr-FR" sz="1400" dirty="0"/>
              <a:t>Un capitalisme idéal. </a:t>
            </a:r>
            <a:r>
              <a:rPr lang="fr-FR" sz="1400" i="1" dirty="0"/>
              <a:t>Bernard MARRET</a:t>
            </a:r>
          </a:p>
          <a:p>
            <a:pPr algn="l">
              <a:spcBef>
                <a:spcPct val="50000"/>
              </a:spcBef>
            </a:pPr>
            <a:r>
              <a:rPr lang="fr-FR" sz="1400" dirty="0"/>
              <a:t>Le mouvement social. N°138 de 1987. </a:t>
            </a:r>
            <a:r>
              <a:rPr lang="fr-FR" sz="1400" i="1" dirty="0"/>
              <a:t>Madeleine REBEYRIOUX</a:t>
            </a:r>
          </a:p>
          <a:p>
            <a:pPr algn="l">
              <a:spcBef>
                <a:spcPct val="50000"/>
              </a:spcBef>
            </a:pPr>
            <a:r>
              <a:rPr lang="fr-FR" sz="1400" dirty="0"/>
              <a:t>Dynastie patronale et ville usine</a:t>
            </a:r>
            <a:r>
              <a:rPr lang="fr-FR" sz="1400" i="1" dirty="0"/>
              <a:t>. Richard Michel 1988</a:t>
            </a:r>
          </a:p>
        </p:txBody>
      </p:sp>
    </p:spTree>
    <p:extLst>
      <p:ext uri="{BB962C8B-B14F-4D97-AF65-F5344CB8AC3E}">
        <p14:creationId xmlns:p14="http://schemas.microsoft.com/office/powerpoint/2010/main" val="2070773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17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</dc:creator>
  <cp:lastModifiedBy>Université Populaire</cp:lastModifiedBy>
  <cp:revision>3</cp:revision>
  <dcterms:created xsi:type="dcterms:W3CDTF">2018-04-20T08:51:39Z</dcterms:created>
  <dcterms:modified xsi:type="dcterms:W3CDTF">2018-04-20T14:22:32Z</dcterms:modified>
</cp:coreProperties>
</file>