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0"/>
  </p:notesMasterIdLst>
  <p:sldIdLst>
    <p:sldId id="379" r:id="rId2"/>
    <p:sldId id="383" r:id="rId3"/>
    <p:sldId id="384" r:id="rId4"/>
    <p:sldId id="385" r:id="rId5"/>
    <p:sldId id="386" r:id="rId6"/>
    <p:sldId id="388" r:id="rId7"/>
    <p:sldId id="381" r:id="rId8"/>
    <p:sldId id="387" r:id="rId9"/>
    <p:sldId id="389" r:id="rId10"/>
    <p:sldId id="390" r:id="rId11"/>
    <p:sldId id="391" r:id="rId12"/>
    <p:sldId id="392" r:id="rId13"/>
    <p:sldId id="393" r:id="rId14"/>
    <p:sldId id="394" r:id="rId15"/>
    <p:sldId id="395" r:id="rId16"/>
    <p:sldId id="402" r:id="rId17"/>
    <p:sldId id="396" r:id="rId18"/>
    <p:sldId id="399" r:id="rId19"/>
    <p:sldId id="397" r:id="rId20"/>
    <p:sldId id="398" r:id="rId21"/>
    <p:sldId id="403" r:id="rId22"/>
    <p:sldId id="404" r:id="rId23"/>
    <p:sldId id="405" r:id="rId24"/>
    <p:sldId id="408" r:id="rId25"/>
    <p:sldId id="407" r:id="rId26"/>
    <p:sldId id="406" r:id="rId27"/>
    <p:sldId id="356" r:id="rId28"/>
    <p:sldId id="358" r:id="rId29"/>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8" d="100"/>
          <a:sy n="78" d="100"/>
        </p:scale>
        <p:origin x="1594" y="6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1995E49-C795-40C2-9C76-F53BB511ABF9}" type="datetimeFigureOut">
              <a:rPr lang="fr-FR" smtClean="0"/>
              <a:pPr/>
              <a:t>06/10/2026</a:t>
            </a:fld>
            <a:endParaRPr lang="fr-FR"/>
          </a:p>
        </p:txBody>
      </p:sp>
      <p:sp>
        <p:nvSpPr>
          <p:cNvPr id="4" name="Espace réservé de l'image des diapositive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E6FB509-B8CF-4F4C-9450-B70E0AC7481C}" type="slidenum">
              <a:rPr lang="fr-FR" smtClean="0"/>
              <a:pPr/>
              <a:t>‹N°›</a:t>
            </a:fld>
            <a:endParaRPr lang="fr-FR"/>
          </a:p>
        </p:txBody>
      </p:sp>
    </p:spTree>
    <p:extLst>
      <p:ext uri="{BB962C8B-B14F-4D97-AF65-F5344CB8AC3E}">
        <p14:creationId xmlns:p14="http://schemas.microsoft.com/office/powerpoint/2010/main" val="36118602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a:t>Cliquez pour modifier le style du titre</a:t>
            </a: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Cliquez pour modifier le style des sous-titres du masque</a:t>
            </a:r>
          </a:p>
        </p:txBody>
      </p:sp>
      <p:sp>
        <p:nvSpPr>
          <p:cNvPr id="4" name="Espace réservé de la date 3"/>
          <p:cNvSpPr>
            <a:spLocks noGrp="1"/>
          </p:cNvSpPr>
          <p:nvPr>
            <p:ph type="dt" sz="half" idx="10"/>
          </p:nvPr>
        </p:nvSpPr>
        <p:spPr/>
        <p:txBody>
          <a:bodyPr/>
          <a:lstStyle/>
          <a:p>
            <a:fld id="{09BB9C55-0084-4476-8F56-2C7B91401124}" type="datetimeFigureOut">
              <a:rPr lang="fr-FR" smtClean="0"/>
              <a:pPr/>
              <a:t>06/10/2026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5A014C9C-7E81-4BAE-A1A8-2B2FE6E26300}" type="slidenum">
              <a:rPr lang="fr-FR" smtClean="0"/>
              <a:pPr/>
              <a:t>‹N°›</a:t>
            </a:fld>
            <a:endParaRPr lang="fr-F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pour modifier le style du titre</a:t>
            </a:r>
          </a:p>
        </p:txBody>
      </p:sp>
      <p:sp>
        <p:nvSpPr>
          <p:cNvPr id="3" name="Espace réservé du contenu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09BB9C55-0084-4476-8F56-2C7B91401124}" type="datetimeFigureOut">
              <a:rPr lang="fr-FR" smtClean="0"/>
              <a:pPr/>
              <a:t>06/10/2026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5A014C9C-7E81-4BAE-A1A8-2B2FE6E26300}" type="slidenum">
              <a:rPr lang="fr-FR" smtClean="0"/>
              <a:pPr/>
              <a:t>‹N°›</a:t>
            </a:fld>
            <a:endParaRPr lang="fr-F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a:t>Cliquez pour modifier le style du titre</a:t>
            </a: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Espace réservé de la date 3"/>
          <p:cNvSpPr>
            <a:spLocks noGrp="1"/>
          </p:cNvSpPr>
          <p:nvPr>
            <p:ph type="dt" sz="half" idx="10"/>
          </p:nvPr>
        </p:nvSpPr>
        <p:spPr/>
        <p:txBody>
          <a:bodyPr/>
          <a:lstStyle/>
          <a:p>
            <a:fld id="{09BB9C55-0084-4476-8F56-2C7B91401124}" type="datetimeFigureOut">
              <a:rPr lang="fr-FR" smtClean="0"/>
              <a:pPr/>
              <a:t>06/10/2026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5A014C9C-7E81-4BAE-A1A8-2B2FE6E26300}" type="slidenum">
              <a:rPr lang="fr-FR" smtClean="0"/>
              <a:pPr/>
              <a:t>‹N°›</a:t>
            </a:fld>
            <a:endParaRPr lang="fr-F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pour modifier le style du titre</a:t>
            </a:r>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p:cNvSpPr>
            <a:spLocks noGrp="1"/>
          </p:cNvSpPr>
          <p:nvPr>
            <p:ph type="dt" sz="half" idx="10"/>
          </p:nvPr>
        </p:nvSpPr>
        <p:spPr/>
        <p:txBody>
          <a:bodyPr/>
          <a:lstStyle/>
          <a:p>
            <a:fld id="{09BB9C55-0084-4476-8F56-2C7B91401124}" type="datetimeFigureOut">
              <a:rPr lang="fr-FR" smtClean="0"/>
              <a:pPr/>
              <a:t>06/10/2026</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5A014C9C-7E81-4BAE-A1A8-2B2FE6E26300}" type="slidenum">
              <a:rPr lang="fr-FR" smtClean="0"/>
              <a:pPr/>
              <a:t>‹N°›</a:t>
            </a:fld>
            <a:endParaRPr lang="fr-F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a:t>Cliquez pour modifier le style du titre</a:t>
            </a: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p:cNvSpPr>
            <a:spLocks noGrp="1"/>
          </p:cNvSpPr>
          <p:nvPr>
            <p:ph type="dt" sz="half" idx="10"/>
          </p:nvPr>
        </p:nvSpPr>
        <p:spPr/>
        <p:txBody>
          <a:bodyPr/>
          <a:lstStyle/>
          <a:p>
            <a:fld id="{09BB9C55-0084-4476-8F56-2C7B91401124}" type="datetimeFigureOut">
              <a:rPr lang="fr-FR" smtClean="0"/>
              <a:pPr/>
              <a:t>06/10/2026</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5A014C9C-7E81-4BAE-A1A8-2B2FE6E26300}" type="slidenum">
              <a:rPr lang="fr-FR" smtClean="0"/>
              <a:pPr/>
              <a:t>‹N°›</a:t>
            </a:fld>
            <a:endParaRPr lang="fr-F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pour modifier le style du titre</a:t>
            </a:r>
          </a:p>
        </p:txBody>
      </p:sp>
      <p:sp>
        <p:nvSpPr>
          <p:cNvPr id="3" name="Espace réservé de la date 2"/>
          <p:cNvSpPr>
            <a:spLocks noGrp="1"/>
          </p:cNvSpPr>
          <p:nvPr>
            <p:ph type="dt" sz="half" idx="10"/>
          </p:nvPr>
        </p:nvSpPr>
        <p:spPr/>
        <p:txBody>
          <a:bodyPr/>
          <a:lstStyle/>
          <a:p>
            <a:fld id="{09BB9C55-0084-4476-8F56-2C7B91401124}" type="datetimeFigureOut">
              <a:rPr lang="fr-FR" smtClean="0"/>
              <a:pPr/>
              <a:t>06/10/2026</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5A014C9C-7E81-4BAE-A1A8-2B2FE6E26300}" type="slidenum">
              <a:rPr lang="fr-FR" smtClean="0"/>
              <a:pPr/>
              <a:t>‹N°›</a:t>
            </a:fld>
            <a:endParaRPr lang="fr-F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09BB9C55-0084-4476-8F56-2C7B91401124}" type="datetimeFigureOut">
              <a:rPr lang="fr-FR" smtClean="0"/>
              <a:pPr/>
              <a:t>06/10/2026</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5A014C9C-7E81-4BAE-A1A8-2B2FE6E26300}" type="slidenum">
              <a:rPr lang="fr-FR" smtClean="0"/>
              <a:pPr/>
              <a:t>‹N°›</a:t>
            </a:fld>
            <a:endParaRPr lang="fr-F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a:t>Cliquez pour modifier le style du titre</a:t>
            </a: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Espace réservé de la date 4"/>
          <p:cNvSpPr>
            <a:spLocks noGrp="1"/>
          </p:cNvSpPr>
          <p:nvPr>
            <p:ph type="dt" sz="half" idx="10"/>
          </p:nvPr>
        </p:nvSpPr>
        <p:spPr/>
        <p:txBody>
          <a:bodyPr/>
          <a:lstStyle/>
          <a:p>
            <a:fld id="{09BB9C55-0084-4476-8F56-2C7B91401124}" type="datetimeFigureOut">
              <a:rPr lang="fr-FR" smtClean="0"/>
              <a:pPr/>
              <a:t>06/10/2026</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5A014C9C-7E81-4BAE-A1A8-2B2FE6E26300}" type="slidenum">
              <a:rPr lang="fr-FR" smtClean="0"/>
              <a:pPr/>
              <a:t>‹N°›</a:t>
            </a:fld>
            <a:endParaRPr lang="fr-F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a:t>Cliquez pour modifier le style du titre</a:t>
            </a: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Espace réservé de la date 4"/>
          <p:cNvSpPr>
            <a:spLocks noGrp="1"/>
          </p:cNvSpPr>
          <p:nvPr>
            <p:ph type="dt" sz="half" idx="10"/>
          </p:nvPr>
        </p:nvSpPr>
        <p:spPr/>
        <p:txBody>
          <a:bodyPr/>
          <a:lstStyle/>
          <a:p>
            <a:fld id="{09BB9C55-0084-4476-8F56-2C7B91401124}" type="datetimeFigureOut">
              <a:rPr lang="fr-FR" smtClean="0"/>
              <a:pPr/>
              <a:t>06/10/2026</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5A014C9C-7E81-4BAE-A1A8-2B2FE6E26300}" type="slidenum">
              <a:rPr lang="fr-FR" smtClean="0"/>
              <a:pPr/>
              <a:t>‹N°›</a:t>
            </a:fld>
            <a:endParaRPr lang="fr-F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pour modifier le style du titre</a:t>
            </a:r>
          </a:p>
        </p:txBody>
      </p:sp>
      <p:sp>
        <p:nvSpPr>
          <p:cNvPr id="3" name="Espace réservé du texte vertical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09BB9C55-0084-4476-8F56-2C7B91401124}" type="datetimeFigureOut">
              <a:rPr lang="fr-FR" smtClean="0"/>
              <a:pPr/>
              <a:t>06/10/2026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5A014C9C-7E81-4BAE-A1A8-2B2FE6E26300}" type="slidenum">
              <a:rPr lang="fr-FR" smtClean="0"/>
              <a:pPr/>
              <a:t>‹N°›</a:t>
            </a:fld>
            <a:endParaRPr lang="fr-F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a:t>Cliquez pour modifier le style du titre</a:t>
            </a:r>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09BB9C55-0084-4476-8F56-2C7B91401124}" type="datetimeFigureOut">
              <a:rPr lang="fr-FR" smtClean="0"/>
              <a:pPr/>
              <a:t>06/10/2026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5A014C9C-7E81-4BAE-A1A8-2B2FE6E26300}" type="slidenum">
              <a:rPr lang="fr-FR" smtClean="0"/>
              <a:pPr/>
              <a:t>‹N°›</a:t>
            </a:fld>
            <a:endParaRPr lang="fr-F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a:t>Cliquez pour modifier le style du titre</a:t>
            </a:r>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9BB9C55-0084-4476-8F56-2C7B91401124}" type="datetimeFigureOut">
              <a:rPr lang="fr-FR" smtClean="0"/>
              <a:pPr/>
              <a:t>06/10/2026</a:t>
            </a:fld>
            <a:endParaRPr lang="fr-FR"/>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A014C9C-7E81-4BAE-A1A8-2B2FE6E26300}" type="slidenum">
              <a:rPr lang="fr-FR" smtClean="0"/>
              <a:pPr/>
              <a:t>‹N°›</a:t>
            </a:fld>
            <a:endParaRPr lang="fr-F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7.xml.rels><?xml version="1.0" encoding="UTF-8" standalone="yes"?>
<Relationships xmlns="http://schemas.openxmlformats.org/package/2006/relationships"><Relationship Id="rId3" Type="http://schemas.openxmlformats.org/officeDocument/2006/relationships/image" Target="../media/image20.png"/><Relationship Id="rId7" Type="http://schemas.openxmlformats.org/officeDocument/2006/relationships/image" Target="../media/image24.png"/><Relationship Id="rId2" Type="http://schemas.openxmlformats.org/officeDocument/2006/relationships/image" Target="../media/image19.png"/><Relationship Id="rId1" Type="http://schemas.openxmlformats.org/officeDocument/2006/relationships/slideLayout" Target="../slideLayouts/slideLayout2.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xml"/><Relationship Id="rId4" Type="http://schemas.openxmlformats.org/officeDocument/2006/relationships/image" Target="../media/image29.png"/></Relationships>
</file>

<file path=ppt/slides/_rels/slide1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2.xml"/><Relationship Id="rId4" Type="http://schemas.openxmlformats.org/officeDocument/2006/relationships/image" Target="../media/image32.png"/></Relationships>
</file>

<file path=ppt/slides/_rels/slide11.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2.xml"/><Relationship Id="rId4" Type="http://schemas.openxmlformats.org/officeDocument/2006/relationships/image" Target="../media/image35.png"/></Relationships>
</file>

<file path=ppt/slides/_rels/slide12.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2.xml"/><Relationship Id="rId4" Type="http://schemas.openxmlformats.org/officeDocument/2006/relationships/image" Target="../media/image43.png"/></Relationships>
</file>

<file path=ppt/slides/_rels/slide16.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2.xml"/><Relationship Id="rId4" Type="http://schemas.openxmlformats.org/officeDocument/2006/relationships/image" Target="../media/image46.png"/></Relationships>
</file>

<file path=ppt/slides/_rels/slide17.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2.xml"/><Relationship Id="rId4" Type="http://schemas.openxmlformats.org/officeDocument/2006/relationships/image" Target="../media/image49.png"/></Relationships>
</file>

<file path=ppt/slides/_rels/slide18.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2.xml"/><Relationship Id="rId4" Type="http://schemas.openxmlformats.org/officeDocument/2006/relationships/image" Target="../media/image52.png"/></Relationships>
</file>

<file path=ppt/slides/_rels/slide19.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png"/><Relationship Id="rId1" Type="http://schemas.openxmlformats.org/officeDocument/2006/relationships/slideLayout" Target="../slideLayouts/slideLayout2.xml"/><Relationship Id="rId4" Type="http://schemas.openxmlformats.org/officeDocument/2006/relationships/image" Target="../media/image55.png"/></Relationships>
</file>

<file path=ppt/slides/_rels/slide20.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image" Target="../media/image56.png"/><Relationship Id="rId1" Type="http://schemas.openxmlformats.org/officeDocument/2006/relationships/slideLayout" Target="../slideLayouts/slideLayout2.xml"/><Relationship Id="rId5" Type="http://schemas.openxmlformats.org/officeDocument/2006/relationships/image" Target="../media/image59.png"/><Relationship Id="rId4" Type="http://schemas.openxmlformats.org/officeDocument/2006/relationships/image" Target="../media/image58.png"/></Relationships>
</file>

<file path=ppt/slides/_rels/slide21.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60.png"/><Relationship Id="rId1" Type="http://schemas.openxmlformats.org/officeDocument/2006/relationships/slideLayout" Target="../slideLayouts/slideLayout2.xml"/><Relationship Id="rId4" Type="http://schemas.openxmlformats.org/officeDocument/2006/relationships/image" Target="../media/image62.png"/></Relationships>
</file>

<file path=ppt/slides/_rels/slide22.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63.jpeg"/><Relationship Id="rId1" Type="http://schemas.openxmlformats.org/officeDocument/2006/relationships/slideLayout" Target="../slideLayouts/slideLayout2.xml"/><Relationship Id="rId4" Type="http://schemas.openxmlformats.org/officeDocument/2006/relationships/image" Target="../media/image65.jpeg"/></Relationships>
</file>

<file path=ppt/slides/_rels/slide23.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66.png"/><Relationship Id="rId1" Type="http://schemas.openxmlformats.org/officeDocument/2006/relationships/slideLayout" Target="../slideLayouts/slideLayout2.xml"/><Relationship Id="rId4" Type="http://schemas.openxmlformats.org/officeDocument/2006/relationships/image" Target="../media/image68.jpeg"/></Relationships>
</file>

<file path=ppt/slides/_rels/slide24.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image" Target="../media/image70.png"/><Relationship Id="rId1" Type="http://schemas.openxmlformats.org/officeDocument/2006/relationships/slideLayout" Target="../slideLayouts/slideLayout2.xml"/><Relationship Id="rId6" Type="http://schemas.openxmlformats.org/officeDocument/2006/relationships/image" Target="../media/image74.png"/><Relationship Id="rId5" Type="http://schemas.openxmlformats.org/officeDocument/2006/relationships/image" Target="../media/image73.png"/><Relationship Id="rId4" Type="http://schemas.openxmlformats.org/officeDocument/2006/relationships/image" Target="../media/image72.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0" y="1"/>
            <a:ext cx="9144000" cy="1844823"/>
          </a:xfrm>
        </p:spPr>
        <p:style>
          <a:lnRef idx="2">
            <a:schemeClr val="accent1">
              <a:shade val="50000"/>
            </a:schemeClr>
          </a:lnRef>
          <a:fillRef idx="1">
            <a:schemeClr val="accent1"/>
          </a:fillRef>
          <a:effectRef idx="0">
            <a:schemeClr val="accent1"/>
          </a:effectRef>
          <a:fontRef idx="minor">
            <a:schemeClr val="lt1"/>
          </a:fontRef>
        </p:style>
        <p:txBody>
          <a:bodyPr>
            <a:normAutofit fontScale="90000"/>
          </a:bodyPr>
          <a:lstStyle/>
          <a:p>
            <a:r>
              <a:rPr lang="fr-FR" b="1" dirty="0">
                <a:solidFill>
                  <a:schemeClr val="tx1"/>
                </a:solidFill>
              </a:rPr>
              <a:t>Géopolitique des États-Unis  d’Amérique</a:t>
            </a:r>
            <a:br>
              <a:rPr lang="fr-FR" b="1" dirty="0">
                <a:solidFill>
                  <a:schemeClr val="tx1"/>
                </a:solidFill>
              </a:rPr>
            </a:br>
            <a:r>
              <a:rPr lang="fr-FR" sz="3100" b="1" dirty="0">
                <a:solidFill>
                  <a:schemeClr val="tx1"/>
                </a:solidFill>
              </a:rPr>
              <a:t>(1776-2026)- </a:t>
            </a:r>
            <a:r>
              <a:rPr lang="fr-FR" sz="3100" b="1" dirty="0">
                <a:solidFill>
                  <a:schemeClr val="bg1"/>
                </a:solidFill>
              </a:rPr>
              <a:t>Quel destin face au monde ?</a:t>
            </a:r>
            <a:br>
              <a:rPr lang="fr-FR" sz="3100" b="1" dirty="0">
                <a:solidFill>
                  <a:schemeClr val="tx1"/>
                </a:solidFill>
              </a:rPr>
            </a:br>
            <a:r>
              <a:rPr lang="fr-FR" sz="3100" b="1" dirty="0">
                <a:solidFill>
                  <a:schemeClr val="tx1"/>
                </a:solidFill>
              </a:rPr>
              <a:t>9,83 millions de km2 (3°) – 342 millions d’hab (3°)</a:t>
            </a:r>
            <a:br>
              <a:rPr lang="fr-FR" sz="3100" b="1" dirty="0">
                <a:solidFill>
                  <a:schemeClr val="tx1"/>
                </a:solidFill>
              </a:rPr>
            </a:br>
            <a:r>
              <a:rPr lang="fr-FR" sz="2700" b="1" dirty="0">
                <a:solidFill>
                  <a:schemeClr val="bg2"/>
                </a:solidFill>
              </a:rPr>
              <a:t>« </a:t>
            </a:r>
            <a:r>
              <a:rPr lang="fr-FR" sz="2700" b="1" i="1" dirty="0">
                <a:solidFill>
                  <a:schemeClr val="bg2"/>
                </a:solidFill>
              </a:rPr>
              <a:t>Quid du rêve Américain » </a:t>
            </a:r>
            <a:r>
              <a:rPr lang="fr-FR" sz="2700" b="1" i="1" dirty="0">
                <a:solidFill>
                  <a:schemeClr val="tx1"/>
                </a:solidFill>
              </a:rPr>
              <a:t>et du </a:t>
            </a:r>
            <a:r>
              <a:rPr lang="fr-FR" sz="2700" b="1" i="1" dirty="0">
                <a:solidFill>
                  <a:schemeClr val="bg2"/>
                </a:solidFill>
              </a:rPr>
              <a:t>« Mythe fondateur de la frontière »</a:t>
            </a:r>
          </a:p>
        </p:txBody>
      </p:sp>
      <p:sp>
        <p:nvSpPr>
          <p:cNvPr id="3" name="Sous-titre 2"/>
          <p:cNvSpPr>
            <a:spLocks noGrp="1"/>
          </p:cNvSpPr>
          <p:nvPr>
            <p:ph type="subTitle" idx="1"/>
          </p:nvPr>
        </p:nvSpPr>
        <p:spPr>
          <a:xfrm>
            <a:off x="0" y="2132856"/>
            <a:ext cx="9144000" cy="4725144"/>
          </a:xfrm>
        </p:spPr>
        <p:txBody>
          <a:bodyPr/>
          <a:lstStyle/>
          <a:p>
            <a:endParaRPr lang="fr-FR" dirty="0"/>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916832"/>
            <a:ext cx="9144000" cy="49411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57348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pic>
        <p:nvPicPr>
          <p:cNvPr id="102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575093" y="0"/>
            <a:ext cx="6568907"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3284984"/>
            <a:ext cx="2555777" cy="35730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8"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0" y="-1"/>
            <a:ext cx="2555777" cy="31237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9"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555777" y="34704"/>
            <a:ext cx="6588223" cy="68232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693046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pic>
        <p:nvPicPr>
          <p:cNvPr id="2050"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0" y="0"/>
            <a:ext cx="9143999"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16200000">
            <a:off x="-306288" y="1503038"/>
            <a:ext cx="2016228" cy="14036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2"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03649" y="1287464"/>
            <a:ext cx="1224135" cy="19255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3"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 y="5116410"/>
            <a:ext cx="2708571" cy="1714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4" name="Picture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 y="3212976"/>
            <a:ext cx="2708571" cy="1903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1519042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0"/>
            <a:ext cx="9144000" cy="1714500"/>
          </a:xfrm>
        </p:spPr>
        <p:style>
          <a:lnRef idx="1">
            <a:schemeClr val="accent1"/>
          </a:lnRef>
          <a:fillRef idx="3">
            <a:schemeClr val="accent1"/>
          </a:fillRef>
          <a:effectRef idx="2">
            <a:schemeClr val="accent1"/>
          </a:effectRef>
          <a:fontRef idx="minor">
            <a:schemeClr val="lt1"/>
          </a:fontRef>
        </p:style>
        <p:txBody>
          <a:bodyPr>
            <a:normAutofit/>
          </a:bodyPr>
          <a:lstStyle/>
          <a:p>
            <a:r>
              <a:rPr lang="fr-FR" sz="4000" dirty="0"/>
              <a:t>		</a:t>
            </a:r>
            <a:r>
              <a:rPr lang="fr-FR" sz="3200" b="1" dirty="0"/>
              <a:t>Constitution américaine acceptée </a:t>
            </a:r>
            <a:br>
              <a:rPr lang="fr-FR" sz="3200" b="1" dirty="0"/>
            </a:br>
            <a:r>
              <a:rPr lang="fr-FR" sz="3200" b="1" dirty="0"/>
              <a:t>                     en 1787, appliquée en 1789</a:t>
            </a:r>
            <a:br>
              <a:rPr lang="fr-FR" sz="3200" b="1" dirty="0"/>
            </a:br>
            <a:r>
              <a:rPr lang="fr-FR" sz="3200" b="1" dirty="0"/>
              <a:t>                    </a:t>
            </a:r>
            <a:r>
              <a:rPr lang="fr-FR" sz="3200" b="1" u="sng" dirty="0">
                <a:solidFill>
                  <a:srgbClr val="FFC000"/>
                </a:solidFill>
              </a:rPr>
              <a:t>« Que Dieu bénisse l’Amérique » !?</a:t>
            </a:r>
          </a:p>
        </p:txBody>
      </p:sp>
      <p:sp>
        <p:nvSpPr>
          <p:cNvPr id="3" name="Espace réservé du contenu 2"/>
          <p:cNvSpPr>
            <a:spLocks noGrp="1"/>
          </p:cNvSpPr>
          <p:nvPr>
            <p:ph idx="1"/>
          </p:nvPr>
        </p:nvSpPr>
        <p:spPr>
          <a:xfrm>
            <a:off x="1907704" y="1714500"/>
            <a:ext cx="7236296" cy="5143499"/>
          </a:xfrm>
        </p:spPr>
        <p:style>
          <a:lnRef idx="1">
            <a:schemeClr val="accent1"/>
          </a:lnRef>
          <a:fillRef idx="2">
            <a:schemeClr val="accent1"/>
          </a:fillRef>
          <a:effectRef idx="1">
            <a:schemeClr val="accent1"/>
          </a:effectRef>
          <a:fontRef idx="minor">
            <a:schemeClr val="dk1"/>
          </a:fontRef>
        </p:style>
        <p:txBody>
          <a:bodyPr>
            <a:normAutofit fontScale="92500" lnSpcReduction="10000"/>
          </a:bodyPr>
          <a:lstStyle/>
          <a:p>
            <a:r>
              <a:rPr lang="fr-FR" b="1" dirty="0"/>
              <a:t>À partir des 13 colonies et de la guerre d’indépendance en 1776.</a:t>
            </a:r>
          </a:p>
          <a:p>
            <a:r>
              <a:rPr lang="fr-FR" b="1" u="sng" dirty="0">
                <a:solidFill>
                  <a:srgbClr val="00B050"/>
                </a:solidFill>
              </a:rPr>
              <a:t>Préambule</a:t>
            </a:r>
            <a:r>
              <a:rPr lang="fr-FR" b="1" dirty="0"/>
              <a:t>- </a:t>
            </a:r>
            <a:r>
              <a:rPr lang="fr-FR" b="1" i="1" dirty="0"/>
              <a:t>« Nous, le peuple, des États-Unis, en vue de former une Union plus parfaite, d’établir la justice, de faire régner la paix intérieure, de pourvoir à la défense commune, de développer le bien-être général et d’assurer les bienfaits de la liberté à nous-même et à notre postérité, nous décrétons et établissons cette Constitution pour les États-Unis d’Amérique. »</a:t>
            </a: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907704" cy="23488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5"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2348880"/>
            <a:ext cx="1907704" cy="2592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6"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0" y="4941168"/>
            <a:ext cx="1907704" cy="19168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119842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0"/>
            <a:ext cx="9137496" cy="1124744"/>
          </a:xfrm>
        </p:spPr>
        <p:style>
          <a:lnRef idx="1">
            <a:schemeClr val="accent2"/>
          </a:lnRef>
          <a:fillRef idx="2">
            <a:schemeClr val="accent2"/>
          </a:fillRef>
          <a:effectRef idx="1">
            <a:schemeClr val="accent2"/>
          </a:effectRef>
          <a:fontRef idx="minor">
            <a:schemeClr val="dk1"/>
          </a:fontRef>
        </p:style>
        <p:txBody>
          <a:bodyPr>
            <a:normAutofit fontScale="90000"/>
          </a:bodyPr>
          <a:lstStyle/>
          <a:p>
            <a:r>
              <a:rPr lang="fr-FR" sz="3600" b="1" dirty="0"/>
              <a:t>Les extensions successives du territoire américain</a:t>
            </a:r>
            <a:br>
              <a:rPr lang="fr-FR" sz="3200" b="1" dirty="0"/>
            </a:br>
            <a:r>
              <a:rPr lang="fr-FR" sz="3200" b="1" dirty="0"/>
              <a:t>au détriment de l’Angleterre, de la France et de l’Espagne</a:t>
            </a:r>
          </a:p>
        </p:txBody>
      </p:sp>
      <p:sp>
        <p:nvSpPr>
          <p:cNvPr id="3" name="Espace réservé du contenu 2"/>
          <p:cNvSpPr>
            <a:spLocks noGrp="1"/>
          </p:cNvSpPr>
          <p:nvPr>
            <p:ph idx="1"/>
          </p:nvPr>
        </p:nvSpPr>
        <p:spPr>
          <a:xfrm>
            <a:off x="2843809" y="1196752"/>
            <a:ext cx="6293687" cy="5661248"/>
          </a:xfrm>
        </p:spPr>
        <p:style>
          <a:lnRef idx="1">
            <a:schemeClr val="dk1"/>
          </a:lnRef>
          <a:fillRef idx="2">
            <a:schemeClr val="dk1"/>
          </a:fillRef>
          <a:effectRef idx="1">
            <a:schemeClr val="dk1"/>
          </a:effectRef>
          <a:fontRef idx="minor">
            <a:schemeClr val="dk1"/>
          </a:fontRef>
        </p:style>
        <p:txBody>
          <a:bodyPr>
            <a:normAutofit fontScale="92500" lnSpcReduction="10000"/>
          </a:bodyPr>
          <a:lstStyle/>
          <a:p>
            <a:r>
              <a:rPr lang="fr-FR" b="1" dirty="0"/>
              <a:t>A partir des treize colonies britanniques sur l’Atlantique.</a:t>
            </a:r>
          </a:p>
          <a:p>
            <a:r>
              <a:rPr lang="fr-FR" b="1" dirty="0"/>
              <a:t>Guerre d’indépendance contre les Anglais (1775-1783).</a:t>
            </a:r>
          </a:p>
          <a:p>
            <a:r>
              <a:rPr lang="fr-FR" b="1" dirty="0"/>
              <a:t>Achat de la Louisiane à la France en 1803. La langue française évacuée.</a:t>
            </a:r>
          </a:p>
          <a:p>
            <a:r>
              <a:rPr lang="fr-FR" b="1" dirty="0"/>
              <a:t>Achat de l’Alaska à la Russie (1867</a:t>
            </a:r>
          </a:p>
          <a:p>
            <a:r>
              <a:rPr lang="fr-FR" b="1" dirty="0"/>
              <a:t>Guerre hispano-américaine à l’Ouest </a:t>
            </a:r>
            <a:r>
              <a:rPr lang="fr-FR" b="1" i="1" dirty="0"/>
              <a:t>(« Le désastre de 1898 »)</a:t>
            </a:r>
          </a:p>
          <a:p>
            <a:r>
              <a:rPr lang="fr-FR" b="1" i="1" dirty="0"/>
              <a:t>Porto Rico, associé aux USA (1901)</a:t>
            </a:r>
          </a:p>
          <a:p>
            <a:r>
              <a:rPr lang="fr-FR" b="1" dirty="0"/>
              <a:t>Acquisition de l’archipel d’Hawaï (137 îles), en 1959</a:t>
            </a:r>
          </a:p>
          <a:p>
            <a:endParaRPr lang="fr-FR" b="1" i="1" dirty="0"/>
          </a:p>
        </p:txBody>
      </p:sp>
      <p:pic>
        <p:nvPicPr>
          <p:cNvPr id="1034" name="Picture 1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376" y="1196752"/>
            <a:ext cx="2825432" cy="2592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5" name="Picture 1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569" y="4077072"/>
            <a:ext cx="2802240" cy="28434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417929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0"/>
            <a:ext cx="9144000" cy="1417638"/>
          </a:xfrm>
        </p:spPr>
        <p:style>
          <a:lnRef idx="1">
            <a:schemeClr val="accent3"/>
          </a:lnRef>
          <a:fillRef idx="2">
            <a:schemeClr val="accent3"/>
          </a:fillRef>
          <a:effectRef idx="1">
            <a:schemeClr val="accent3"/>
          </a:effectRef>
          <a:fontRef idx="minor">
            <a:schemeClr val="dk1"/>
          </a:fontRef>
        </p:style>
        <p:txBody>
          <a:bodyPr>
            <a:normAutofit fontScale="90000"/>
          </a:bodyPr>
          <a:lstStyle/>
          <a:p>
            <a:r>
              <a:rPr lang="fr-FR" b="1" dirty="0"/>
              <a:t>Guerre de Sécession (1861-1865)</a:t>
            </a:r>
            <a:br>
              <a:rPr lang="fr-FR" b="1" dirty="0"/>
            </a:br>
            <a:r>
              <a:rPr lang="fr-FR" b="1" dirty="0"/>
              <a:t>La terrible guerre civile américaine</a:t>
            </a:r>
          </a:p>
        </p:txBody>
      </p:sp>
      <p:sp>
        <p:nvSpPr>
          <p:cNvPr id="3" name="Espace réservé du contenu 2"/>
          <p:cNvSpPr>
            <a:spLocks noGrp="1"/>
          </p:cNvSpPr>
          <p:nvPr>
            <p:ph idx="1"/>
          </p:nvPr>
        </p:nvSpPr>
        <p:spPr>
          <a:xfrm>
            <a:off x="2555776" y="1484784"/>
            <a:ext cx="6588224" cy="5373216"/>
          </a:xfrm>
        </p:spPr>
        <p:style>
          <a:lnRef idx="1">
            <a:schemeClr val="accent1"/>
          </a:lnRef>
          <a:fillRef idx="2">
            <a:schemeClr val="accent1"/>
          </a:fillRef>
          <a:effectRef idx="1">
            <a:schemeClr val="accent1"/>
          </a:effectRef>
          <a:fontRef idx="minor">
            <a:schemeClr val="dk1"/>
          </a:fontRef>
        </p:style>
        <p:txBody>
          <a:bodyPr>
            <a:normAutofit/>
          </a:bodyPr>
          <a:lstStyle/>
          <a:p>
            <a:r>
              <a:rPr lang="fr-FR" b="1" dirty="0"/>
              <a:t>États du Nord, industrialisés, urbanisés et abolitionnistes.</a:t>
            </a:r>
          </a:p>
          <a:p>
            <a:r>
              <a:rPr lang="fr-FR" b="1" dirty="0"/>
              <a:t>La question de l’esclavage et des droits des États.</a:t>
            </a:r>
          </a:p>
          <a:p>
            <a:r>
              <a:rPr lang="fr-FR" b="1" dirty="0"/>
              <a:t>La pire crise constitutionnelle, militaire et morale de l’Union.</a:t>
            </a:r>
          </a:p>
          <a:p>
            <a:r>
              <a:rPr lang="fr-FR" b="1" dirty="0"/>
              <a:t>Défaite de la Confédération du Sud. Abolition de l’esclavage. Discours d’Abraham Lincoln à Gettysburg (1863). </a:t>
            </a:r>
            <a:r>
              <a:rPr lang="fr-FR" b="1" i="1" dirty="0"/>
              <a:t>Lincoln </a:t>
            </a:r>
            <a:r>
              <a:rPr lang="fr-FR" b="1" i="1" dirty="0" err="1"/>
              <a:t>Memorial</a:t>
            </a:r>
            <a:r>
              <a:rPr lang="fr-FR" b="1" i="1" dirty="0"/>
              <a:t> </a:t>
            </a:r>
            <a:r>
              <a:rPr lang="fr-FR" b="1" dirty="0"/>
              <a:t>(1922)</a:t>
            </a:r>
          </a:p>
        </p:txBody>
      </p:sp>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1484784"/>
            <a:ext cx="2555776" cy="16475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3132287"/>
            <a:ext cx="2555776" cy="20249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514" y="5157192"/>
            <a:ext cx="2570290" cy="16910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7600226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0"/>
            <a:ext cx="9144000" cy="1268760"/>
          </a:xfrm>
        </p:spPr>
        <p:style>
          <a:lnRef idx="1">
            <a:schemeClr val="accent1"/>
          </a:lnRef>
          <a:fillRef idx="3">
            <a:schemeClr val="accent1"/>
          </a:fillRef>
          <a:effectRef idx="2">
            <a:schemeClr val="accent1"/>
          </a:effectRef>
          <a:fontRef idx="minor">
            <a:schemeClr val="lt1"/>
          </a:fontRef>
        </p:style>
        <p:txBody>
          <a:bodyPr>
            <a:normAutofit fontScale="90000"/>
          </a:bodyPr>
          <a:lstStyle/>
          <a:p>
            <a:pPr algn="l"/>
            <a:r>
              <a:rPr lang="fr-FR" dirty="0"/>
              <a:t>Elimination systématique des bisons </a:t>
            </a:r>
            <a:br>
              <a:rPr lang="fr-FR" dirty="0"/>
            </a:br>
            <a:r>
              <a:rPr lang="fr-FR" dirty="0"/>
              <a:t>dans les Grandes Plaines </a:t>
            </a:r>
          </a:p>
        </p:txBody>
      </p:sp>
      <p:sp>
        <p:nvSpPr>
          <p:cNvPr id="3" name="Espace réservé du contenu 2"/>
          <p:cNvSpPr>
            <a:spLocks noGrp="1"/>
          </p:cNvSpPr>
          <p:nvPr>
            <p:ph idx="1"/>
          </p:nvPr>
        </p:nvSpPr>
        <p:spPr>
          <a:xfrm>
            <a:off x="2684151" y="1340769"/>
            <a:ext cx="6459579" cy="3672408"/>
          </a:xfrm>
        </p:spPr>
        <p:style>
          <a:lnRef idx="1">
            <a:schemeClr val="dk1"/>
          </a:lnRef>
          <a:fillRef idx="2">
            <a:schemeClr val="dk1"/>
          </a:fillRef>
          <a:effectRef idx="1">
            <a:schemeClr val="dk1"/>
          </a:effectRef>
          <a:fontRef idx="minor">
            <a:schemeClr val="dk1"/>
          </a:fontRef>
        </p:style>
        <p:txBody>
          <a:bodyPr>
            <a:normAutofit fontScale="92500" lnSpcReduction="20000"/>
          </a:bodyPr>
          <a:lstStyle/>
          <a:p>
            <a:pPr marL="0" indent="0">
              <a:buNone/>
            </a:pPr>
            <a:r>
              <a:rPr lang="fr-FR" b="1" dirty="0"/>
              <a:t>Un massacre à l’échelle du pays. (plus de 10 millions de bisons tués).</a:t>
            </a:r>
          </a:p>
          <a:p>
            <a:pPr marL="0" indent="0">
              <a:buNone/>
            </a:pPr>
            <a:r>
              <a:rPr lang="fr-FR" b="1" dirty="0"/>
              <a:t>Une volonté gouvernementale assumée pour résoudre le « </a:t>
            </a:r>
            <a:r>
              <a:rPr lang="fr-FR" b="1" i="1" dirty="0"/>
              <a:t>Problème indien</a:t>
            </a:r>
            <a:r>
              <a:rPr lang="fr-FR" b="1" dirty="0"/>
              <a:t> ». Un génocide indirect ?</a:t>
            </a:r>
          </a:p>
          <a:p>
            <a:pPr marL="0" indent="0">
              <a:buNone/>
            </a:pPr>
            <a:r>
              <a:rPr lang="fr-FR" b="1" dirty="0"/>
              <a:t>Des centaines de chasseurs professionnels sollicités pour la tuerie.</a:t>
            </a:r>
          </a:p>
          <a:p>
            <a:pPr marL="0" indent="0">
              <a:buNone/>
            </a:pPr>
            <a:r>
              <a:rPr lang="fr-FR" b="1" dirty="0"/>
              <a:t>Des carcasses utilisées comme engrais Quasi disparition en 1880.</a:t>
            </a:r>
          </a:p>
          <a:p>
            <a:pPr marL="0" indent="0">
              <a:buNone/>
            </a:pPr>
            <a:endParaRPr lang="fr-FR" b="1" dirty="0"/>
          </a:p>
          <a:p>
            <a:pPr marL="0" indent="0">
              <a:buNone/>
            </a:pPr>
            <a:endParaRPr lang="fr-FR" b="1" dirty="0"/>
          </a:p>
          <a:p>
            <a:pPr marL="0" indent="0">
              <a:buNone/>
            </a:pPr>
            <a:endParaRPr lang="fr-FR" b="1"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1340768"/>
            <a:ext cx="2699793" cy="20162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 y="3140968"/>
            <a:ext cx="2699793" cy="16561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2"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07" y="4797152"/>
            <a:ext cx="2704300" cy="20608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3"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684151" y="5013176"/>
            <a:ext cx="3133725" cy="18115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4" name="Picture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817876" y="5013176"/>
            <a:ext cx="3326124" cy="18115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5" name="Picture 7"/>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596336" y="0"/>
            <a:ext cx="1547394" cy="13407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1490235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0"/>
            <a:ext cx="9144000" cy="1417638"/>
          </a:xfrm>
        </p:spPr>
        <p:style>
          <a:lnRef idx="1">
            <a:schemeClr val="dk1"/>
          </a:lnRef>
          <a:fillRef idx="2">
            <a:schemeClr val="dk1"/>
          </a:fillRef>
          <a:effectRef idx="1">
            <a:schemeClr val="dk1"/>
          </a:effectRef>
          <a:fontRef idx="minor">
            <a:schemeClr val="dk1"/>
          </a:fontRef>
        </p:style>
        <p:txBody>
          <a:bodyPr>
            <a:noAutofit/>
          </a:bodyPr>
          <a:lstStyle/>
          <a:p>
            <a:r>
              <a:rPr lang="fr-FR" sz="3200" b="1" dirty="0"/>
              <a:t>Guerres contre les indiens au XIX</a:t>
            </a:r>
            <a:r>
              <a:rPr lang="fr-FR" sz="3200" b="1" baseline="30000" dirty="0"/>
              <a:t>e</a:t>
            </a:r>
            <a:r>
              <a:rPr lang="fr-FR" sz="3200" b="1" dirty="0"/>
              <a:t> siècle </a:t>
            </a:r>
            <a:br>
              <a:rPr lang="fr-FR" sz="3200" b="1" dirty="0"/>
            </a:br>
            <a:r>
              <a:rPr lang="fr-FR" sz="2800" b="1" dirty="0"/>
              <a:t>Choix assumé de l’extermination des peuples natifs d’Amérique du Nord ou regroupement dans des réserves</a:t>
            </a:r>
          </a:p>
        </p:txBody>
      </p:sp>
      <p:sp>
        <p:nvSpPr>
          <p:cNvPr id="3" name="Espace réservé du contenu 2"/>
          <p:cNvSpPr>
            <a:spLocks noGrp="1"/>
          </p:cNvSpPr>
          <p:nvPr>
            <p:ph idx="1"/>
          </p:nvPr>
        </p:nvSpPr>
        <p:spPr>
          <a:xfrm>
            <a:off x="3563889" y="1425984"/>
            <a:ext cx="5580111" cy="5432016"/>
          </a:xfrm>
        </p:spPr>
        <p:style>
          <a:lnRef idx="1">
            <a:schemeClr val="dk1"/>
          </a:lnRef>
          <a:fillRef idx="2">
            <a:schemeClr val="dk1"/>
          </a:fillRef>
          <a:effectRef idx="1">
            <a:schemeClr val="dk1"/>
          </a:effectRef>
          <a:fontRef idx="minor">
            <a:schemeClr val="dk1"/>
          </a:fontRef>
        </p:style>
        <p:txBody>
          <a:bodyPr>
            <a:normAutofit fontScale="92500" lnSpcReduction="20000"/>
          </a:bodyPr>
          <a:lstStyle/>
          <a:p>
            <a:r>
              <a:rPr lang="fr-FR" b="1" dirty="0"/>
              <a:t>Guerres contre les Indiens. (1778-1890)</a:t>
            </a:r>
          </a:p>
          <a:p>
            <a:r>
              <a:rPr lang="fr-FR" b="1" dirty="0"/>
              <a:t>1879 : </a:t>
            </a:r>
            <a:r>
              <a:rPr lang="fr-FR" b="1" i="1" dirty="0"/>
              <a:t>« </a:t>
            </a:r>
            <a:r>
              <a:rPr lang="fr-FR" b="1" i="1" dirty="0" err="1"/>
              <a:t>Kill</a:t>
            </a:r>
            <a:r>
              <a:rPr lang="fr-FR" b="1" i="1" dirty="0"/>
              <a:t> the </a:t>
            </a:r>
            <a:r>
              <a:rPr lang="fr-FR" b="1" i="1" dirty="0" err="1"/>
              <a:t>Indian</a:t>
            </a:r>
            <a:r>
              <a:rPr lang="fr-FR" b="1" i="1" dirty="0"/>
              <a:t>, Save the man ». </a:t>
            </a:r>
            <a:r>
              <a:rPr lang="fr-FR" b="1" dirty="0"/>
              <a:t>Solution terminale.</a:t>
            </a:r>
          </a:p>
          <a:p>
            <a:r>
              <a:rPr lang="fr-FR" b="1" dirty="0"/>
              <a:t>Massacre de </a:t>
            </a:r>
            <a:r>
              <a:rPr lang="fr-FR" b="1" i="1" dirty="0" err="1"/>
              <a:t>Wounded</a:t>
            </a:r>
            <a:r>
              <a:rPr lang="fr-FR" b="1" i="1" dirty="0"/>
              <a:t> </a:t>
            </a:r>
            <a:r>
              <a:rPr lang="fr-FR" b="1" i="1" dirty="0" err="1"/>
              <a:t>Knee</a:t>
            </a:r>
            <a:r>
              <a:rPr lang="fr-FR" b="1" i="1" dirty="0"/>
              <a:t> </a:t>
            </a:r>
            <a:r>
              <a:rPr lang="fr-FR" b="1" dirty="0"/>
              <a:t>en 1890.</a:t>
            </a:r>
          </a:p>
          <a:p>
            <a:r>
              <a:rPr lang="fr-FR" b="1" dirty="0"/>
              <a:t>Impacts ethno génocidaires des politiques d’assimilation</a:t>
            </a:r>
          </a:p>
          <a:p>
            <a:r>
              <a:rPr lang="fr-FR" b="1" dirty="0"/>
              <a:t>Population indienne : 600 000 en 1800, 350 000 en 1850, </a:t>
            </a:r>
          </a:p>
          <a:p>
            <a:r>
              <a:rPr lang="fr-FR" b="1" dirty="0"/>
              <a:t>220 000 en 1890 (guerres, épidémies, alcoolisme, massacres, déplacements). </a:t>
            </a: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721" y="1425983"/>
            <a:ext cx="3544168" cy="2305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5"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721" y="3740512"/>
            <a:ext cx="3544168" cy="31174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171910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0"/>
            <a:ext cx="9144000" cy="1417638"/>
          </a:xfrm>
        </p:spPr>
        <p:style>
          <a:lnRef idx="1">
            <a:schemeClr val="accent6"/>
          </a:lnRef>
          <a:fillRef idx="3">
            <a:schemeClr val="accent6"/>
          </a:fillRef>
          <a:effectRef idx="2">
            <a:schemeClr val="accent6"/>
          </a:effectRef>
          <a:fontRef idx="minor">
            <a:schemeClr val="lt1"/>
          </a:fontRef>
        </p:style>
        <p:txBody>
          <a:bodyPr>
            <a:normAutofit/>
          </a:bodyPr>
          <a:lstStyle/>
          <a:p>
            <a:pPr algn="r"/>
            <a:r>
              <a:rPr lang="fr-FR" sz="3600" b="1" i="1" dirty="0"/>
              <a:t>Doctrine du Président James Monroe </a:t>
            </a:r>
            <a:br>
              <a:rPr lang="fr-FR" sz="3600" b="1" i="1" dirty="0"/>
            </a:br>
            <a:r>
              <a:rPr lang="fr-FR" sz="3600" b="1" i="1" dirty="0"/>
              <a:t>Vision stratégique majeure en 1823</a:t>
            </a:r>
          </a:p>
        </p:txBody>
      </p:sp>
      <p:sp>
        <p:nvSpPr>
          <p:cNvPr id="3" name="Espace réservé du contenu 2"/>
          <p:cNvSpPr>
            <a:spLocks noGrp="1"/>
          </p:cNvSpPr>
          <p:nvPr>
            <p:ph idx="1"/>
          </p:nvPr>
        </p:nvSpPr>
        <p:spPr>
          <a:xfrm>
            <a:off x="2016652" y="1484784"/>
            <a:ext cx="7127776" cy="5373216"/>
          </a:xfrm>
        </p:spPr>
        <p:style>
          <a:lnRef idx="1">
            <a:schemeClr val="accent3"/>
          </a:lnRef>
          <a:fillRef idx="2">
            <a:schemeClr val="accent3"/>
          </a:fillRef>
          <a:effectRef idx="1">
            <a:schemeClr val="accent3"/>
          </a:effectRef>
          <a:fontRef idx="minor">
            <a:schemeClr val="dk1"/>
          </a:fontRef>
        </p:style>
        <p:txBody>
          <a:bodyPr>
            <a:normAutofit fontScale="92500" lnSpcReduction="20000"/>
          </a:bodyPr>
          <a:lstStyle/>
          <a:p>
            <a:r>
              <a:rPr lang="fr-FR" b="1" dirty="0"/>
              <a:t>Base de la diplomatie américaine : </a:t>
            </a:r>
            <a:r>
              <a:rPr lang="fr-FR" b="1" i="1" dirty="0"/>
              <a:t>« L’Amérique aux Américains », </a:t>
            </a:r>
            <a:r>
              <a:rPr lang="fr-FR" b="1" dirty="0"/>
              <a:t>du nord au sud et d’est en ouest.</a:t>
            </a:r>
            <a:endParaRPr lang="fr-FR" b="1" i="1" dirty="0"/>
          </a:p>
          <a:p>
            <a:r>
              <a:rPr lang="fr-FR" b="1" dirty="0"/>
              <a:t>Consolidation de la souveraineté US à l’encontre des Européens.</a:t>
            </a:r>
          </a:p>
          <a:p>
            <a:r>
              <a:rPr lang="fr-FR" b="1" dirty="0"/>
              <a:t>Le socle historique de la politique étrangère des Etats-Unis.</a:t>
            </a:r>
          </a:p>
          <a:p>
            <a:r>
              <a:rPr lang="fr-FR" b="1" dirty="0"/>
              <a:t>Le continent américain comme une île entre océans Atlantique, Pacifique, Arctique et Antarctique.</a:t>
            </a:r>
          </a:p>
          <a:p>
            <a:r>
              <a:rPr lang="fr-FR" b="1" dirty="0">
                <a:solidFill>
                  <a:srgbClr val="FF0000"/>
                </a:solidFill>
              </a:rPr>
              <a:t>Idée de l’Hémisphère Occidental US reprise par Donald Trump (XXI</a:t>
            </a:r>
            <a:r>
              <a:rPr lang="fr-FR" b="1" baseline="30000" dirty="0">
                <a:solidFill>
                  <a:srgbClr val="FF0000"/>
                </a:solidFill>
              </a:rPr>
              <a:t>e</a:t>
            </a:r>
            <a:r>
              <a:rPr lang="fr-FR" b="1" dirty="0">
                <a:solidFill>
                  <a:srgbClr val="FF0000"/>
                </a:solidFill>
              </a:rPr>
              <a:t> siècle)</a:t>
            </a:r>
          </a:p>
        </p:txBody>
      </p:sp>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2229830"/>
            <a:ext cx="2016652" cy="22768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4365104"/>
            <a:ext cx="2016224" cy="24928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8"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0" y="1938"/>
            <a:ext cx="2016224" cy="22499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6734867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0"/>
            <a:ext cx="9144000" cy="1124744"/>
          </a:xfrm>
        </p:spPr>
        <p:style>
          <a:lnRef idx="1">
            <a:schemeClr val="accent1"/>
          </a:lnRef>
          <a:fillRef idx="3">
            <a:schemeClr val="accent1"/>
          </a:fillRef>
          <a:effectRef idx="2">
            <a:schemeClr val="accent1"/>
          </a:effectRef>
          <a:fontRef idx="minor">
            <a:schemeClr val="lt1"/>
          </a:fontRef>
        </p:style>
        <p:txBody>
          <a:bodyPr>
            <a:normAutofit fontScale="90000"/>
          </a:bodyPr>
          <a:lstStyle/>
          <a:p>
            <a:pPr algn="r"/>
            <a:r>
              <a:rPr lang="fr-FR" b="1" dirty="0"/>
              <a:t>Théorie de la maîtrise des mers et océans 1897- Alfred </a:t>
            </a:r>
            <a:r>
              <a:rPr lang="fr-FR" b="1" dirty="0" err="1"/>
              <a:t>Mahan</a:t>
            </a:r>
            <a:r>
              <a:rPr lang="fr-FR" b="1" dirty="0"/>
              <a:t> </a:t>
            </a:r>
          </a:p>
        </p:txBody>
      </p:sp>
      <p:sp>
        <p:nvSpPr>
          <p:cNvPr id="3" name="Espace réservé du contenu 2"/>
          <p:cNvSpPr>
            <a:spLocks noGrp="1"/>
          </p:cNvSpPr>
          <p:nvPr>
            <p:ph idx="1"/>
          </p:nvPr>
        </p:nvSpPr>
        <p:spPr>
          <a:xfrm>
            <a:off x="2114820" y="1124744"/>
            <a:ext cx="7029180" cy="5733256"/>
          </a:xfrm>
        </p:spPr>
        <p:style>
          <a:lnRef idx="1">
            <a:schemeClr val="accent4"/>
          </a:lnRef>
          <a:fillRef idx="2">
            <a:schemeClr val="accent4"/>
          </a:fillRef>
          <a:effectRef idx="1">
            <a:schemeClr val="accent4"/>
          </a:effectRef>
          <a:fontRef idx="minor">
            <a:schemeClr val="dk1"/>
          </a:fontRef>
        </p:style>
        <p:txBody>
          <a:bodyPr>
            <a:normAutofit/>
          </a:bodyPr>
          <a:lstStyle/>
          <a:p>
            <a:r>
              <a:rPr lang="fr-FR" b="1" dirty="0"/>
              <a:t>Officier de marine, contre-amiral, historien, stratège naval, théorise le pouvoir des mers et océans pour les États-Unis, à partir de l’étude de l’origine de la puissance maritime de l’Empire britannique.</a:t>
            </a:r>
          </a:p>
          <a:p>
            <a:r>
              <a:rPr lang="fr-FR" b="1" dirty="0"/>
              <a:t>Incitation à développer une marine de guerre puissante aux États-Unis. Pour protection des côtes américaines et sécurisation des routes de commerces maritimes américaines dans le monde</a:t>
            </a:r>
          </a:p>
          <a:p>
            <a:endParaRPr lang="fr-FR" b="1"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0" y="1124744"/>
            <a:ext cx="2114550" cy="22322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3"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645024"/>
            <a:ext cx="2114820" cy="32129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4" name="Picture 6"/>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0" y="1124745"/>
            <a:ext cx="2114820" cy="2381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4605086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0"/>
            <a:ext cx="9144000" cy="1124744"/>
          </a:xfrm>
        </p:spPr>
        <p:style>
          <a:lnRef idx="2">
            <a:schemeClr val="accent2">
              <a:shade val="50000"/>
            </a:schemeClr>
          </a:lnRef>
          <a:fillRef idx="1">
            <a:schemeClr val="accent2"/>
          </a:fillRef>
          <a:effectRef idx="0">
            <a:schemeClr val="accent2"/>
          </a:effectRef>
          <a:fontRef idx="minor">
            <a:schemeClr val="lt1"/>
          </a:fontRef>
        </p:style>
        <p:txBody>
          <a:bodyPr>
            <a:normAutofit fontScale="90000"/>
          </a:bodyPr>
          <a:lstStyle/>
          <a:p>
            <a:r>
              <a:rPr lang="fr-FR" sz="3600" b="1" dirty="0"/>
              <a:t>Premier âge d’or du capitalisme américain </a:t>
            </a:r>
            <a:br>
              <a:rPr lang="fr-FR" sz="3600" b="1" dirty="0"/>
            </a:br>
            <a:r>
              <a:rPr lang="fr-FR" sz="3600" b="1" dirty="0"/>
              <a:t>« </a:t>
            </a:r>
            <a:r>
              <a:rPr lang="fr-FR" sz="3600" b="1" i="1" dirty="0" err="1"/>
              <a:t>Gilded</a:t>
            </a:r>
            <a:r>
              <a:rPr lang="fr-FR" sz="3600" b="1" i="1" dirty="0"/>
              <a:t> Age</a:t>
            </a:r>
            <a:r>
              <a:rPr lang="fr-FR" sz="3600" b="1" dirty="0"/>
              <a:t> » et mythes US (1865-1915)</a:t>
            </a:r>
          </a:p>
        </p:txBody>
      </p:sp>
      <p:sp>
        <p:nvSpPr>
          <p:cNvPr id="3" name="Espace réservé du contenu 2"/>
          <p:cNvSpPr>
            <a:spLocks noGrp="1"/>
          </p:cNvSpPr>
          <p:nvPr>
            <p:ph idx="1"/>
          </p:nvPr>
        </p:nvSpPr>
        <p:spPr>
          <a:xfrm>
            <a:off x="2195736" y="1124744"/>
            <a:ext cx="6948264" cy="5733256"/>
          </a:xfrm>
        </p:spPr>
        <p:style>
          <a:lnRef idx="1">
            <a:schemeClr val="accent5"/>
          </a:lnRef>
          <a:fillRef idx="3">
            <a:schemeClr val="accent5"/>
          </a:fillRef>
          <a:effectRef idx="2">
            <a:schemeClr val="accent5"/>
          </a:effectRef>
          <a:fontRef idx="minor">
            <a:schemeClr val="lt1"/>
          </a:fontRef>
        </p:style>
        <p:txBody>
          <a:bodyPr>
            <a:normAutofit/>
          </a:bodyPr>
          <a:lstStyle/>
          <a:p>
            <a:r>
              <a:rPr lang="fr-FR" b="1" dirty="0"/>
              <a:t>Fin XIX</a:t>
            </a:r>
            <a:r>
              <a:rPr lang="fr-FR" b="1" baseline="30000" dirty="0"/>
              <a:t>e</a:t>
            </a:r>
            <a:r>
              <a:rPr lang="fr-FR" b="1" dirty="0"/>
              <a:t> siècle- début du XX</a:t>
            </a:r>
            <a:r>
              <a:rPr lang="fr-FR" b="1" baseline="30000" dirty="0"/>
              <a:t>e</a:t>
            </a:r>
            <a:r>
              <a:rPr lang="fr-FR" b="1" dirty="0"/>
              <a:t> siècle, États-Unis première puissance économique et militaire au monde.</a:t>
            </a:r>
          </a:p>
          <a:p>
            <a:r>
              <a:rPr lang="fr-FR" b="1" dirty="0"/>
              <a:t>Vagues migratoires européennes. Société WASP. Tropisme US</a:t>
            </a:r>
          </a:p>
          <a:p>
            <a:r>
              <a:rPr lang="fr-FR" b="1" dirty="0"/>
              <a:t>Culte de la richesse. « </a:t>
            </a:r>
            <a:r>
              <a:rPr lang="fr-FR" b="1" i="1" dirty="0"/>
              <a:t>Évangile de l’argent »  et « American way of life »</a:t>
            </a:r>
            <a:r>
              <a:rPr lang="fr-FR" b="1" dirty="0"/>
              <a:t>.</a:t>
            </a:r>
          </a:p>
        </p:txBody>
      </p:sp>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079" y="1124744"/>
            <a:ext cx="2228145" cy="16561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410" y="4725144"/>
            <a:ext cx="9176409" cy="20788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8"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0" y="2852936"/>
            <a:ext cx="2191657" cy="18722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9210587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0"/>
            <a:ext cx="9144000" cy="1340768"/>
          </a:xfrm>
        </p:spPr>
        <p:style>
          <a:lnRef idx="1">
            <a:schemeClr val="dk1"/>
          </a:lnRef>
          <a:fillRef idx="2">
            <a:schemeClr val="dk1"/>
          </a:fillRef>
          <a:effectRef idx="1">
            <a:schemeClr val="dk1"/>
          </a:effectRef>
          <a:fontRef idx="minor">
            <a:schemeClr val="dk1"/>
          </a:fontRef>
        </p:style>
        <p:txBody>
          <a:bodyPr>
            <a:normAutofit fontScale="90000"/>
          </a:bodyPr>
          <a:lstStyle/>
          <a:p>
            <a:r>
              <a:rPr lang="fr-FR" b="1" dirty="0"/>
              <a:t>Les États-Unis d’Amérique </a:t>
            </a:r>
            <a:br>
              <a:rPr lang="fr-FR" b="1" dirty="0"/>
            </a:br>
            <a:r>
              <a:rPr lang="fr-FR" b="1" dirty="0"/>
              <a:t>dans la Première Guerre mondiale</a:t>
            </a:r>
          </a:p>
        </p:txBody>
      </p:sp>
      <p:sp>
        <p:nvSpPr>
          <p:cNvPr id="3" name="Espace réservé du contenu 2"/>
          <p:cNvSpPr>
            <a:spLocks noGrp="1"/>
          </p:cNvSpPr>
          <p:nvPr>
            <p:ph idx="1"/>
          </p:nvPr>
        </p:nvSpPr>
        <p:spPr>
          <a:xfrm>
            <a:off x="2339752" y="1340768"/>
            <a:ext cx="6804248" cy="5517232"/>
          </a:xfrm>
        </p:spPr>
        <p:style>
          <a:lnRef idx="1">
            <a:schemeClr val="accent2"/>
          </a:lnRef>
          <a:fillRef idx="2">
            <a:schemeClr val="accent2"/>
          </a:fillRef>
          <a:effectRef idx="1">
            <a:schemeClr val="accent2"/>
          </a:effectRef>
          <a:fontRef idx="minor">
            <a:schemeClr val="dk1"/>
          </a:fontRef>
        </p:style>
        <p:txBody>
          <a:bodyPr/>
          <a:lstStyle/>
          <a:p>
            <a:r>
              <a:rPr lang="fr-FR" b="1" dirty="0"/>
              <a:t>Attaque allemande du</a:t>
            </a:r>
            <a:r>
              <a:rPr lang="fr-FR" b="1" i="1" dirty="0"/>
              <a:t> Lusitania, en</a:t>
            </a:r>
            <a:r>
              <a:rPr lang="fr-FR" b="1" dirty="0"/>
              <a:t> 1915. Entrée en guerre US en 1917, décrété par le président Wilson.</a:t>
            </a:r>
          </a:p>
          <a:p>
            <a:r>
              <a:rPr lang="fr-FR" b="1" dirty="0"/>
              <a:t>Slogan: «</a:t>
            </a:r>
            <a:r>
              <a:rPr lang="fr-FR" b="1" i="1" dirty="0"/>
              <a:t>Une guerre pour protéger la démocratie dans le monde.</a:t>
            </a:r>
            <a:r>
              <a:rPr lang="fr-FR" dirty="0"/>
              <a:t> »</a:t>
            </a:r>
          </a:p>
          <a:p>
            <a:r>
              <a:rPr lang="fr-FR" b="1" dirty="0"/>
              <a:t>Premières troupes américaines débarquent à Bordeaux (avril 1917).</a:t>
            </a:r>
          </a:p>
          <a:p>
            <a:r>
              <a:rPr lang="fr-FR" b="1" dirty="0"/>
              <a:t>Deux millions de soldats américains présents sur le territoire français, à la fin de la guerre, en 1918.</a:t>
            </a:r>
          </a:p>
        </p:txBody>
      </p:sp>
      <p:pic>
        <p:nvPicPr>
          <p:cNvPr id="205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4064022"/>
            <a:ext cx="2339752" cy="28083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830" y="1340768"/>
            <a:ext cx="2373582" cy="24930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6396995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0"/>
            <a:ext cx="9144000" cy="1417638"/>
          </a:xfrm>
        </p:spPr>
        <p:style>
          <a:lnRef idx="1">
            <a:schemeClr val="accent5"/>
          </a:lnRef>
          <a:fillRef idx="3">
            <a:schemeClr val="accent5"/>
          </a:fillRef>
          <a:effectRef idx="2">
            <a:schemeClr val="accent5"/>
          </a:effectRef>
          <a:fontRef idx="minor">
            <a:schemeClr val="lt1"/>
          </a:fontRef>
        </p:style>
        <p:txBody>
          <a:bodyPr>
            <a:normAutofit fontScale="90000"/>
          </a:bodyPr>
          <a:lstStyle/>
          <a:p>
            <a:r>
              <a:rPr lang="fr-FR" b="1" dirty="0"/>
              <a:t>L’après Première Guerre Mondiale</a:t>
            </a:r>
            <a:br>
              <a:rPr lang="fr-FR" b="1" dirty="0"/>
            </a:br>
            <a:r>
              <a:rPr lang="fr-FR" b="1" dirty="0"/>
              <a:t>au Traité de Versailles en 1918</a:t>
            </a:r>
          </a:p>
        </p:txBody>
      </p:sp>
      <p:sp>
        <p:nvSpPr>
          <p:cNvPr id="3" name="Espace réservé du contenu 2"/>
          <p:cNvSpPr>
            <a:spLocks noGrp="1"/>
          </p:cNvSpPr>
          <p:nvPr>
            <p:ph idx="1"/>
          </p:nvPr>
        </p:nvSpPr>
        <p:spPr>
          <a:xfrm>
            <a:off x="1943904" y="1484784"/>
            <a:ext cx="7200096" cy="5373216"/>
          </a:xfrm>
        </p:spPr>
        <p:style>
          <a:lnRef idx="1">
            <a:schemeClr val="accent6"/>
          </a:lnRef>
          <a:fillRef idx="2">
            <a:schemeClr val="accent6"/>
          </a:fillRef>
          <a:effectRef idx="1">
            <a:schemeClr val="accent6"/>
          </a:effectRef>
          <a:fontRef idx="minor">
            <a:schemeClr val="dk1"/>
          </a:fontRef>
        </p:style>
        <p:txBody>
          <a:bodyPr>
            <a:normAutofit fontScale="92500"/>
          </a:bodyPr>
          <a:lstStyle/>
          <a:p>
            <a:r>
              <a:rPr lang="fr-FR" b="1" dirty="0"/>
              <a:t>Rôle-clé du Président américain lors de la signature  du traité de Versailles 1918.</a:t>
            </a:r>
          </a:p>
          <a:p>
            <a:r>
              <a:rPr lang="fr-FR" b="1" dirty="0"/>
              <a:t>14 points du Président Wilson (dont libre-échange, abolition des droits de douane, ouverture des marchés de marchandises et capitaux, libre accès à la mer, la démocratie, abolition de la diplomatie secrète, le désarmement, la restitution des souverainetés, l’autodétermination des peuples, la création de la SDN). Refus du Sénat américain de ratifier en 1920).</a:t>
            </a:r>
          </a:p>
          <a:p>
            <a:endParaRPr lang="fr-FR" b="1" dirty="0"/>
          </a:p>
          <a:p>
            <a:endParaRPr lang="fr-FR" b="1" dirty="0"/>
          </a:p>
          <a:p>
            <a:endParaRPr lang="fr-FR" b="1" dirty="0"/>
          </a:p>
        </p:txBody>
      </p:sp>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8336" y="3789040"/>
            <a:ext cx="1925568" cy="30053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484784"/>
            <a:ext cx="1943904" cy="21602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2582602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724" y="-20194"/>
            <a:ext cx="9147724" cy="856906"/>
          </a:xfrm>
        </p:spPr>
        <p:style>
          <a:lnRef idx="1">
            <a:schemeClr val="accent2"/>
          </a:lnRef>
          <a:fillRef idx="2">
            <a:schemeClr val="accent2"/>
          </a:fillRef>
          <a:effectRef idx="1">
            <a:schemeClr val="accent2"/>
          </a:effectRef>
          <a:fontRef idx="minor">
            <a:schemeClr val="dk1"/>
          </a:fontRef>
        </p:style>
        <p:txBody>
          <a:bodyPr>
            <a:normAutofit fontScale="90000"/>
          </a:bodyPr>
          <a:lstStyle/>
          <a:p>
            <a:r>
              <a:rPr lang="fr-FR" sz="3200" b="1" dirty="0"/>
              <a:t>Significations et enseignements </a:t>
            </a:r>
            <a:br>
              <a:rPr lang="fr-FR" sz="3200" b="1" dirty="0"/>
            </a:br>
            <a:r>
              <a:rPr lang="fr-FR" sz="3200" b="1" dirty="0"/>
              <a:t>des Années 1920 aux États-Unis et après ….</a:t>
            </a:r>
          </a:p>
        </p:txBody>
      </p:sp>
      <p:sp>
        <p:nvSpPr>
          <p:cNvPr id="3" name="Espace réservé du contenu 2"/>
          <p:cNvSpPr>
            <a:spLocks noGrp="1"/>
          </p:cNvSpPr>
          <p:nvPr>
            <p:ph idx="1"/>
          </p:nvPr>
        </p:nvSpPr>
        <p:spPr>
          <a:xfrm>
            <a:off x="16250" y="764704"/>
            <a:ext cx="9127750" cy="6093296"/>
          </a:xfrm>
        </p:spPr>
        <p:style>
          <a:lnRef idx="1">
            <a:schemeClr val="accent4"/>
          </a:lnRef>
          <a:fillRef idx="2">
            <a:schemeClr val="accent4"/>
          </a:fillRef>
          <a:effectRef idx="1">
            <a:schemeClr val="accent4"/>
          </a:effectRef>
          <a:fontRef idx="minor">
            <a:schemeClr val="dk1"/>
          </a:fontRef>
        </p:style>
        <p:txBody>
          <a:bodyPr>
            <a:normAutofit/>
          </a:bodyPr>
          <a:lstStyle/>
          <a:p>
            <a:r>
              <a:rPr lang="fr-FR" sz="2600" b="1" dirty="0"/>
              <a:t>Repli des États-Unis. Deuxième industrialisation.</a:t>
            </a:r>
          </a:p>
          <a:p>
            <a:r>
              <a:rPr lang="fr-FR" sz="2600" b="1" dirty="0"/>
              <a:t>« </a:t>
            </a:r>
            <a:r>
              <a:rPr lang="fr-FR" sz="2600" b="1" i="1" dirty="0" err="1"/>
              <a:t>Roaring</a:t>
            </a:r>
            <a:r>
              <a:rPr lang="fr-FR" sz="2600" b="1" i="1" dirty="0"/>
              <a:t> </a:t>
            </a:r>
            <a:r>
              <a:rPr lang="fr-FR" sz="2600" b="1" i="1" dirty="0" err="1"/>
              <a:t>Twenties</a:t>
            </a:r>
            <a:r>
              <a:rPr lang="fr-FR" sz="2600" b="1" dirty="0"/>
              <a:t>». </a:t>
            </a:r>
            <a:r>
              <a:rPr lang="fr-FR" sz="2500" b="1" dirty="0"/>
              <a:t>Années</a:t>
            </a:r>
            <a:r>
              <a:rPr lang="fr-FR" sz="2600" b="1" dirty="0"/>
              <a:t> folles. Modernité américaine.</a:t>
            </a:r>
          </a:p>
          <a:p>
            <a:r>
              <a:rPr lang="fr-FR" sz="2600" b="1" dirty="0"/>
              <a:t>Peur des Rouges (</a:t>
            </a:r>
            <a:r>
              <a:rPr lang="fr-FR" sz="2400" b="1" dirty="0"/>
              <a:t>bolchévisme</a:t>
            </a:r>
            <a:r>
              <a:rPr lang="fr-FR" sz="2600" b="1" dirty="0"/>
              <a:t>, syndicalisme, anarchisme). Retour sévère du Ku Klux Klan. Prohibition. Gangstérisme.</a:t>
            </a:r>
          </a:p>
          <a:p>
            <a:r>
              <a:rPr lang="fr-FR" sz="2600" b="1" dirty="0"/>
              <a:t>Krach boursier à Wall Street en 1929. Le jeudi noir. Crise économique et sociale majeure. La Grande dépression.</a:t>
            </a:r>
          </a:p>
          <a:p>
            <a:r>
              <a:rPr lang="fr-FR" sz="2600" b="1" dirty="0"/>
              <a:t>New Deal du Président Roosevelt, à partir de 1933. </a:t>
            </a:r>
            <a:br>
              <a:rPr lang="fr-FR" sz="2600" b="1" dirty="0"/>
            </a:br>
            <a:endParaRPr lang="fr-FR" sz="2600" b="1" dirty="0"/>
          </a:p>
        </p:txBody>
      </p:sp>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252" y="3861048"/>
            <a:ext cx="9144000" cy="29969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555820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0"/>
            <a:ext cx="9144000" cy="764704"/>
          </a:xfrm>
        </p:spPr>
        <p:style>
          <a:lnRef idx="1">
            <a:schemeClr val="dk1"/>
          </a:lnRef>
          <a:fillRef idx="2">
            <a:schemeClr val="dk1"/>
          </a:fillRef>
          <a:effectRef idx="1">
            <a:schemeClr val="dk1"/>
          </a:effectRef>
          <a:fontRef idx="minor">
            <a:schemeClr val="dk1"/>
          </a:fontRef>
        </p:style>
        <p:txBody>
          <a:bodyPr>
            <a:normAutofit/>
          </a:bodyPr>
          <a:lstStyle/>
          <a:p>
            <a:r>
              <a:rPr lang="fr-FR" sz="3600" b="1" dirty="0"/>
              <a:t>A l’horizon de la Deuxième Guerre mondiale</a:t>
            </a:r>
          </a:p>
        </p:txBody>
      </p:sp>
      <p:sp>
        <p:nvSpPr>
          <p:cNvPr id="3" name="Espace réservé du contenu 2"/>
          <p:cNvSpPr>
            <a:spLocks noGrp="1"/>
          </p:cNvSpPr>
          <p:nvPr>
            <p:ph idx="1"/>
          </p:nvPr>
        </p:nvSpPr>
        <p:spPr>
          <a:xfrm>
            <a:off x="2000250" y="764704"/>
            <a:ext cx="7143750" cy="6048672"/>
          </a:xfrm>
        </p:spPr>
        <p:style>
          <a:lnRef idx="1">
            <a:schemeClr val="accent5"/>
          </a:lnRef>
          <a:fillRef idx="2">
            <a:schemeClr val="accent5"/>
          </a:fillRef>
          <a:effectRef idx="1">
            <a:schemeClr val="accent5"/>
          </a:effectRef>
          <a:fontRef idx="minor">
            <a:schemeClr val="dk1"/>
          </a:fontRef>
        </p:style>
        <p:txBody>
          <a:bodyPr>
            <a:normAutofit/>
          </a:bodyPr>
          <a:lstStyle/>
          <a:p>
            <a:r>
              <a:rPr lang="fr-FR" sz="2800" b="1" dirty="0"/>
              <a:t>Isolationniste après la Première Guerre mondiale, les USA entrent dans le conflit seulement après l’attaque japonaise à Pearl Harbour fin 1941. Mobilisation de l’armée et de l’industrie américaine.</a:t>
            </a:r>
          </a:p>
          <a:p>
            <a:r>
              <a:rPr lang="fr-FR" sz="2800" b="1" dirty="0"/>
              <a:t>Intervention en Afrique du Nord et en Normandie. Aides décisives (prêts-bails, matériel de guerre) au Royaume Uni, à la Chine et à l’Union soviétique.</a:t>
            </a:r>
          </a:p>
          <a:p>
            <a:r>
              <a:rPr lang="fr-FR" sz="2800" b="1" dirty="0"/>
              <a:t>Débarquement en Normandie, D Day, 6 juin 1944, Omaha Beach, Utah Beach.</a:t>
            </a:r>
          </a:p>
          <a:p>
            <a:r>
              <a:rPr lang="fr-FR" sz="2800" b="1" dirty="0"/>
              <a:t>Intervention dans le Pacifique (batailles de Midway, Okinawa). Guerre de Corée (50-53)</a:t>
            </a: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764704"/>
            <a:ext cx="2000250" cy="1714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2479205"/>
            <a:ext cx="2000250" cy="24619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2"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0" y="4653136"/>
            <a:ext cx="2000250" cy="21602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7120547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0"/>
            <a:ext cx="9144000" cy="1417638"/>
          </a:xfrm>
        </p:spPr>
        <p:style>
          <a:lnRef idx="3">
            <a:schemeClr val="lt1"/>
          </a:lnRef>
          <a:fillRef idx="1">
            <a:schemeClr val="dk1"/>
          </a:fillRef>
          <a:effectRef idx="1">
            <a:schemeClr val="dk1"/>
          </a:effectRef>
          <a:fontRef idx="minor">
            <a:schemeClr val="lt1"/>
          </a:fontRef>
        </p:style>
        <p:txBody>
          <a:bodyPr>
            <a:normAutofit/>
          </a:bodyPr>
          <a:lstStyle/>
          <a:p>
            <a:r>
              <a:rPr lang="fr-FR" sz="3600" b="1" dirty="0"/>
              <a:t>Le tournant stratégique et militaire en 1945</a:t>
            </a:r>
            <a:br>
              <a:rPr lang="fr-FR" sz="3600" b="1" dirty="0"/>
            </a:br>
            <a:r>
              <a:rPr lang="fr-FR" sz="3600" b="1" dirty="0"/>
              <a:t>dans l’océan Pacifique (Japon, Corée, Chine)</a:t>
            </a:r>
          </a:p>
        </p:txBody>
      </p:sp>
      <p:sp>
        <p:nvSpPr>
          <p:cNvPr id="3" name="Espace réservé du contenu 2"/>
          <p:cNvSpPr>
            <a:spLocks noGrp="1"/>
          </p:cNvSpPr>
          <p:nvPr>
            <p:ph idx="1"/>
          </p:nvPr>
        </p:nvSpPr>
        <p:spPr>
          <a:xfrm>
            <a:off x="2123728" y="1484784"/>
            <a:ext cx="7020272" cy="5373216"/>
          </a:xfrm>
        </p:spPr>
        <p:style>
          <a:lnRef idx="1">
            <a:schemeClr val="dk1"/>
          </a:lnRef>
          <a:fillRef idx="2">
            <a:schemeClr val="dk1"/>
          </a:fillRef>
          <a:effectRef idx="1">
            <a:schemeClr val="dk1"/>
          </a:effectRef>
          <a:fontRef idx="minor">
            <a:schemeClr val="dk1"/>
          </a:fontRef>
        </p:style>
        <p:txBody>
          <a:bodyPr>
            <a:normAutofit fontScale="92500" lnSpcReduction="20000"/>
          </a:bodyPr>
          <a:lstStyle/>
          <a:p>
            <a:r>
              <a:rPr lang="fr-FR" b="1" dirty="0"/>
              <a:t>Bombes  « </a:t>
            </a:r>
            <a:r>
              <a:rPr lang="fr-FR" b="1" i="1" u="sng" dirty="0">
                <a:solidFill>
                  <a:srgbClr val="FF0000"/>
                </a:solidFill>
              </a:rPr>
              <a:t>Little boy</a:t>
            </a:r>
            <a:r>
              <a:rPr lang="fr-FR" b="1" i="1" dirty="0"/>
              <a:t> </a:t>
            </a:r>
            <a:r>
              <a:rPr lang="fr-FR" b="1" dirty="0"/>
              <a:t>» pour Hiroshima et « </a:t>
            </a:r>
            <a:r>
              <a:rPr lang="fr-FR" b="1" i="1" u="sng" dirty="0">
                <a:solidFill>
                  <a:srgbClr val="FF0000"/>
                </a:solidFill>
              </a:rPr>
              <a:t>Fat Man </a:t>
            </a:r>
            <a:r>
              <a:rPr lang="fr-FR" b="1" dirty="0"/>
              <a:t>» pour Nagasaki.</a:t>
            </a:r>
          </a:p>
          <a:p>
            <a:r>
              <a:rPr lang="fr-FR" b="1" dirty="0"/>
              <a:t>La mise en place de la Guerre froide Est-Ouest (USA et Alliance Atlantique) et URSS et Pacte de Varsovie). </a:t>
            </a:r>
          </a:p>
          <a:p>
            <a:r>
              <a:rPr lang="fr-FR" b="1" dirty="0"/>
              <a:t>Surarmement nucléaire enclenché.</a:t>
            </a:r>
          </a:p>
          <a:p>
            <a:r>
              <a:rPr lang="fr-FR" b="1" u="sng" dirty="0">
                <a:solidFill>
                  <a:srgbClr val="0070C0"/>
                </a:solidFill>
              </a:rPr>
              <a:t>1972-</a:t>
            </a:r>
            <a:r>
              <a:rPr lang="fr-FR" b="1" dirty="0"/>
              <a:t> Le Président Nixon reconnait la Chine de Mao. Double objectif : stratégique (pour contrer l’URSS) et économique (renforcement du capitalisme américain en Asie et mettre en place une nouvelle  mondialisation, fin de la parité or, le Dollar en majesté).</a:t>
            </a:r>
          </a:p>
        </p:txBody>
      </p:sp>
      <p:pic>
        <p:nvPicPr>
          <p:cNvPr id="3075"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4725144"/>
            <a:ext cx="2123728" cy="21328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6"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1484784"/>
            <a:ext cx="2123728" cy="17305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7"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2996952"/>
            <a:ext cx="2123728" cy="17281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9520515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0"/>
            <a:ext cx="9144000" cy="1143000"/>
          </a:xfrm>
        </p:spPr>
        <p:style>
          <a:lnRef idx="3">
            <a:schemeClr val="lt1"/>
          </a:lnRef>
          <a:fillRef idx="1">
            <a:schemeClr val="accent2"/>
          </a:fillRef>
          <a:effectRef idx="1">
            <a:schemeClr val="accent2"/>
          </a:effectRef>
          <a:fontRef idx="minor">
            <a:schemeClr val="lt1"/>
          </a:fontRef>
        </p:style>
        <p:txBody>
          <a:bodyPr>
            <a:normAutofit fontScale="90000"/>
          </a:bodyPr>
          <a:lstStyle/>
          <a:p>
            <a:r>
              <a:rPr lang="fr-FR" sz="3600" b="1" dirty="0"/>
              <a:t>Au lendemain de la Deuxième Guerre Mondiale</a:t>
            </a:r>
            <a:br>
              <a:rPr lang="fr-FR" sz="3600" b="1" dirty="0"/>
            </a:br>
            <a:r>
              <a:rPr lang="fr-FR" sz="3600" b="1" dirty="0"/>
              <a:t>L’après 1945 US en Europe et dans le monde</a:t>
            </a:r>
          </a:p>
        </p:txBody>
      </p:sp>
      <p:sp>
        <p:nvSpPr>
          <p:cNvPr id="3" name="Espace réservé du contenu 2"/>
          <p:cNvSpPr>
            <a:spLocks noGrp="1"/>
          </p:cNvSpPr>
          <p:nvPr>
            <p:ph idx="1"/>
          </p:nvPr>
        </p:nvSpPr>
        <p:spPr>
          <a:xfrm>
            <a:off x="1907703" y="1196752"/>
            <a:ext cx="7236297" cy="5661248"/>
          </a:xfrm>
        </p:spPr>
        <p:style>
          <a:lnRef idx="1">
            <a:schemeClr val="accent3"/>
          </a:lnRef>
          <a:fillRef idx="2">
            <a:schemeClr val="accent3"/>
          </a:fillRef>
          <a:effectRef idx="1">
            <a:schemeClr val="accent3"/>
          </a:effectRef>
          <a:fontRef idx="minor">
            <a:schemeClr val="dk1"/>
          </a:fontRef>
        </p:style>
        <p:txBody>
          <a:bodyPr>
            <a:normAutofit fontScale="92500" lnSpcReduction="20000"/>
          </a:bodyPr>
          <a:lstStyle/>
          <a:p>
            <a:r>
              <a:rPr lang="fr-FR" b="1" dirty="0"/>
              <a:t>Les États-Unis d’Amérique triomphant au monde. Mise en place de l’ONU, en 1947. Siège à New York (51 pays). Membres permanents au Conseil de Sécurité avec droit de véto (USA, URSS, Chine, Royaume Uni, France).</a:t>
            </a:r>
          </a:p>
          <a:p>
            <a:r>
              <a:rPr lang="fr-FR" b="1" dirty="0"/>
              <a:t>Maintien de troupes américaines en Europe -Allemagne, Italie, Belgique, Royaume-Uni, Turquie, Pays-Bas, Espagne Autriche- (France jusqu’en 1966)</a:t>
            </a:r>
          </a:p>
          <a:p>
            <a:r>
              <a:rPr lang="fr-FR" b="1" dirty="0"/>
              <a:t>Plan Marshall en 1948- Programme de rétablissement européen. +180 milliards $</a:t>
            </a:r>
          </a:p>
          <a:p>
            <a:r>
              <a:rPr lang="fr-FR" b="1" dirty="0"/>
              <a:t>Bénéfices américains en Europe.</a:t>
            </a: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570" y="1196752"/>
            <a:ext cx="1835133" cy="1714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5"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2911253"/>
            <a:ext cx="1907704" cy="19579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7" name="Picture 5"/>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0" y="4654939"/>
            <a:ext cx="1961523" cy="22048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1673804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0"/>
            <a:ext cx="9144000" cy="1052736"/>
          </a:xfrm>
        </p:spPr>
        <p:style>
          <a:lnRef idx="1">
            <a:schemeClr val="accent6"/>
          </a:lnRef>
          <a:fillRef idx="3">
            <a:schemeClr val="accent6"/>
          </a:fillRef>
          <a:effectRef idx="2">
            <a:schemeClr val="accent6"/>
          </a:effectRef>
          <a:fontRef idx="minor">
            <a:schemeClr val="lt1"/>
          </a:fontRef>
        </p:style>
        <p:txBody>
          <a:bodyPr>
            <a:normAutofit fontScale="90000"/>
          </a:bodyPr>
          <a:lstStyle/>
          <a:p>
            <a:br>
              <a:rPr lang="fr-FR" sz="3600" b="1" dirty="0"/>
            </a:br>
            <a:r>
              <a:rPr lang="fr-FR" sz="3600" b="1" dirty="0"/>
              <a:t>Stratégies du containment américain</a:t>
            </a:r>
            <a:br>
              <a:rPr lang="fr-FR" sz="3600" b="1" dirty="0"/>
            </a:br>
            <a:r>
              <a:rPr lang="fr-FR" sz="3600" b="1" dirty="0"/>
              <a:t>pour contenir le communisme et le soviétisme </a:t>
            </a:r>
            <a:br>
              <a:rPr lang="fr-FR" sz="3600" b="1" dirty="0"/>
            </a:br>
            <a:endParaRPr lang="fr-FR" sz="3600" b="1" dirty="0"/>
          </a:p>
        </p:txBody>
      </p:sp>
      <p:sp>
        <p:nvSpPr>
          <p:cNvPr id="3" name="Espace réservé du contenu 2"/>
          <p:cNvSpPr>
            <a:spLocks noGrp="1"/>
          </p:cNvSpPr>
          <p:nvPr>
            <p:ph idx="1"/>
          </p:nvPr>
        </p:nvSpPr>
        <p:spPr>
          <a:xfrm>
            <a:off x="2411760" y="1124744"/>
            <a:ext cx="6732240" cy="5733256"/>
          </a:xfrm>
        </p:spPr>
        <p:style>
          <a:lnRef idx="1">
            <a:schemeClr val="accent2"/>
          </a:lnRef>
          <a:fillRef idx="2">
            <a:schemeClr val="accent2"/>
          </a:fillRef>
          <a:effectRef idx="1">
            <a:schemeClr val="accent2"/>
          </a:effectRef>
          <a:fontRef idx="minor">
            <a:schemeClr val="dk1"/>
          </a:fontRef>
        </p:style>
        <p:txBody>
          <a:bodyPr>
            <a:normAutofit fontScale="85000" lnSpcReduction="10000"/>
          </a:bodyPr>
          <a:lstStyle/>
          <a:p>
            <a:pPr marL="0" indent="0">
              <a:buNone/>
            </a:pPr>
            <a:r>
              <a:rPr lang="fr-FR" b="1" u="sng" dirty="0">
                <a:solidFill>
                  <a:srgbClr val="FF0000"/>
                </a:solidFill>
              </a:rPr>
              <a:t>Trois modalités associées: </a:t>
            </a:r>
            <a:r>
              <a:rPr lang="fr-FR" b="1" dirty="0">
                <a:solidFill>
                  <a:schemeClr val="tx1"/>
                </a:solidFill>
              </a:rPr>
              <a:t>doctrine Truman de l’endiguement (1947).</a:t>
            </a:r>
            <a:endParaRPr lang="fr-FR" b="1" u="sng" dirty="0">
              <a:solidFill>
                <a:srgbClr val="FF0000"/>
              </a:solidFill>
            </a:endParaRPr>
          </a:p>
          <a:p>
            <a:pPr marL="0" indent="0">
              <a:buNone/>
            </a:pPr>
            <a:r>
              <a:rPr lang="fr-FR" b="1" dirty="0"/>
              <a:t>	-Politique et diplomatique</a:t>
            </a:r>
          </a:p>
          <a:p>
            <a:pPr marL="0" indent="0">
              <a:buNone/>
            </a:pPr>
            <a:r>
              <a:rPr lang="fr-FR" b="1" dirty="0"/>
              <a:t>	-Stratégique et militaire</a:t>
            </a:r>
          </a:p>
          <a:p>
            <a:pPr marL="0" indent="0">
              <a:buNone/>
            </a:pPr>
            <a:r>
              <a:rPr lang="fr-FR" b="1" dirty="0"/>
              <a:t>	-Economique et culturelle</a:t>
            </a:r>
          </a:p>
          <a:p>
            <a:pPr marL="0" indent="0">
              <a:buNone/>
            </a:pPr>
            <a:r>
              <a:rPr lang="fr-FR" b="1" u="sng" dirty="0">
                <a:solidFill>
                  <a:srgbClr val="FF0000"/>
                </a:solidFill>
              </a:rPr>
              <a:t>Trois azimuts géographiques</a:t>
            </a:r>
          </a:p>
          <a:p>
            <a:pPr marL="0" indent="0">
              <a:buNone/>
            </a:pPr>
            <a:r>
              <a:rPr lang="fr-FR" b="1" dirty="0"/>
              <a:t>-En Europe et Méditerranée (OTAN)</a:t>
            </a:r>
          </a:p>
          <a:p>
            <a:pPr marL="0" indent="0">
              <a:buNone/>
            </a:pPr>
            <a:r>
              <a:rPr lang="fr-FR" b="1" dirty="0"/>
              <a:t>-Au Tiers monde (Amérique latine, Moyen Orient, Asie du Sud Est).</a:t>
            </a:r>
          </a:p>
          <a:p>
            <a:pPr marL="0" indent="0">
              <a:buNone/>
            </a:pPr>
            <a:r>
              <a:rPr lang="fr-FR" b="1" dirty="0"/>
              <a:t>-Dans le Pacifique (Japon, Corée du Sud, îles pacifiques)</a:t>
            </a:r>
          </a:p>
          <a:p>
            <a:pPr marL="0" indent="0">
              <a:buNone/>
            </a:pPr>
            <a:r>
              <a:rPr lang="fr-FR" b="1" u="sng" dirty="0">
                <a:solidFill>
                  <a:srgbClr val="7030A0"/>
                </a:solidFill>
              </a:rPr>
              <a:t>Guerres de Corée (1950-1953) et du Vietnam (1955-1975) contre le bloc communiste. </a:t>
            </a:r>
          </a:p>
          <a:p>
            <a:pPr marL="457200" lvl="1" indent="0">
              <a:buNone/>
            </a:pPr>
            <a:endParaRPr lang="fr-FR" b="1" dirty="0"/>
          </a:p>
        </p:txBody>
      </p:sp>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1052737"/>
            <a:ext cx="2411760" cy="27363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933056"/>
            <a:ext cx="1979712" cy="29249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529" y="3933056"/>
            <a:ext cx="2435289" cy="29249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2201270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0"/>
            <a:ext cx="9144000" cy="1268760"/>
          </a:xfrm>
        </p:spPr>
        <p:style>
          <a:lnRef idx="1">
            <a:schemeClr val="accent4"/>
          </a:lnRef>
          <a:fillRef idx="3">
            <a:schemeClr val="accent4"/>
          </a:fillRef>
          <a:effectRef idx="2">
            <a:schemeClr val="accent4"/>
          </a:effectRef>
          <a:fontRef idx="minor">
            <a:schemeClr val="lt1"/>
          </a:fontRef>
        </p:style>
        <p:txBody>
          <a:bodyPr>
            <a:normAutofit fontScale="90000"/>
          </a:bodyPr>
          <a:lstStyle/>
          <a:p>
            <a:pPr algn="r"/>
            <a:r>
              <a:rPr lang="fr-FR" b="1" dirty="0"/>
              <a:t>Le temps de la Guerre froide</a:t>
            </a:r>
            <a:br>
              <a:rPr lang="fr-FR" b="1" dirty="0"/>
            </a:br>
            <a:r>
              <a:rPr lang="fr-FR" sz="4000" b="1" dirty="0"/>
              <a:t>les USA face à l’URSS -1947-1991</a:t>
            </a:r>
          </a:p>
        </p:txBody>
      </p:sp>
      <p:sp>
        <p:nvSpPr>
          <p:cNvPr id="3" name="Espace réservé du contenu 2"/>
          <p:cNvSpPr>
            <a:spLocks noGrp="1"/>
          </p:cNvSpPr>
          <p:nvPr>
            <p:ph idx="1"/>
          </p:nvPr>
        </p:nvSpPr>
        <p:spPr>
          <a:xfrm>
            <a:off x="2267744" y="1268760"/>
            <a:ext cx="6876256" cy="5589240"/>
          </a:xfrm>
        </p:spPr>
        <p:style>
          <a:lnRef idx="1">
            <a:schemeClr val="dk1"/>
          </a:lnRef>
          <a:fillRef idx="2">
            <a:schemeClr val="dk1"/>
          </a:fillRef>
          <a:effectRef idx="1">
            <a:schemeClr val="dk1"/>
          </a:effectRef>
          <a:fontRef idx="minor">
            <a:schemeClr val="dk1"/>
          </a:fontRef>
        </p:style>
        <p:txBody>
          <a:bodyPr>
            <a:normAutofit fontScale="92500" lnSpcReduction="10000"/>
          </a:bodyPr>
          <a:lstStyle/>
          <a:p>
            <a:pPr marL="0" indent="0">
              <a:buNone/>
            </a:pPr>
            <a:r>
              <a:rPr lang="fr-FR" b="1" dirty="0"/>
              <a:t>Tensions à la conférence de Yalta 1945.</a:t>
            </a:r>
          </a:p>
          <a:p>
            <a:pPr marL="0" indent="0">
              <a:buNone/>
            </a:pPr>
            <a:r>
              <a:rPr lang="fr-FR" b="1" dirty="0"/>
              <a:t>Révolution de Fidel Castro à Cuba 1959.</a:t>
            </a:r>
          </a:p>
          <a:p>
            <a:pPr marL="0" indent="0">
              <a:buNone/>
            </a:pPr>
            <a:r>
              <a:rPr lang="fr-FR" b="1" dirty="0"/>
              <a:t>Mur de Berlin (1961-1989).</a:t>
            </a:r>
          </a:p>
          <a:p>
            <a:pPr marL="0" indent="0">
              <a:buNone/>
            </a:pPr>
            <a:r>
              <a:rPr lang="fr-FR" b="1" dirty="0"/>
              <a:t>Crise des missiles à Cuba en 1962.</a:t>
            </a:r>
          </a:p>
          <a:p>
            <a:pPr marL="0" indent="0">
              <a:buNone/>
            </a:pPr>
            <a:r>
              <a:rPr lang="fr-FR" b="1" dirty="0"/>
              <a:t>Kennedy: </a:t>
            </a:r>
            <a:r>
              <a:rPr lang="fr-FR" b="1" i="1" dirty="0"/>
              <a:t>« </a:t>
            </a:r>
            <a:r>
              <a:rPr lang="fr-FR" b="1" i="1" dirty="0" err="1"/>
              <a:t>Ich</a:t>
            </a:r>
            <a:r>
              <a:rPr lang="fr-FR" b="1" i="1" dirty="0"/>
              <a:t> bin </a:t>
            </a:r>
            <a:r>
              <a:rPr lang="fr-FR" b="1" i="1" dirty="0" err="1"/>
              <a:t>ein</a:t>
            </a:r>
            <a:r>
              <a:rPr lang="fr-FR" b="1" i="1" dirty="0"/>
              <a:t> </a:t>
            </a:r>
            <a:r>
              <a:rPr lang="fr-FR" b="1" i="1" dirty="0" err="1"/>
              <a:t>Berliner</a:t>
            </a:r>
            <a:r>
              <a:rPr lang="fr-FR" b="1" i="1" dirty="0"/>
              <a:t> » </a:t>
            </a:r>
            <a:r>
              <a:rPr lang="fr-FR" b="1" dirty="0"/>
              <a:t>(1963)</a:t>
            </a:r>
          </a:p>
          <a:p>
            <a:pPr marL="0" indent="0">
              <a:buNone/>
            </a:pPr>
            <a:r>
              <a:rPr lang="fr-FR" b="1" dirty="0"/>
              <a:t>Crise des euromissiles (1976-1987)</a:t>
            </a:r>
          </a:p>
          <a:p>
            <a:pPr marL="0" indent="0">
              <a:buNone/>
            </a:pPr>
            <a:r>
              <a:rPr lang="fr-FR" b="1" dirty="0"/>
              <a:t>Installation des missiles </a:t>
            </a:r>
            <a:r>
              <a:rPr lang="fr-FR" b="1" i="1" dirty="0"/>
              <a:t>Pershing</a:t>
            </a:r>
            <a:r>
              <a:rPr lang="fr-FR" b="1" dirty="0"/>
              <a:t>  (une centaine en RFA) face au </a:t>
            </a:r>
            <a:r>
              <a:rPr lang="fr-FR" b="1" i="1" dirty="0"/>
              <a:t>SS 20 </a:t>
            </a:r>
            <a:r>
              <a:rPr lang="fr-FR" b="1" dirty="0"/>
              <a:t>soviétiques</a:t>
            </a:r>
          </a:p>
          <a:p>
            <a:pPr marL="0" indent="0">
              <a:buNone/>
            </a:pPr>
            <a:r>
              <a:rPr lang="fr-FR" b="1" dirty="0"/>
              <a:t>Initiative de défense stratégique US - 1983</a:t>
            </a:r>
          </a:p>
          <a:p>
            <a:pPr marL="0" indent="0">
              <a:buNone/>
            </a:pPr>
            <a:r>
              <a:rPr lang="fr-FR" b="1" dirty="0"/>
              <a:t>Reagan « </a:t>
            </a:r>
            <a:r>
              <a:rPr lang="fr-FR" b="1" i="1" dirty="0"/>
              <a:t>Mr Gorbatchev, détruisez ce mur de la honte</a:t>
            </a:r>
            <a:r>
              <a:rPr lang="fr-FR" b="1" dirty="0"/>
              <a:t> » (1987).</a:t>
            </a:r>
          </a:p>
          <a:p>
            <a:pPr marL="0" indent="0">
              <a:buNone/>
            </a:pPr>
            <a:endParaRPr lang="fr-FR" b="1" dirty="0"/>
          </a:p>
          <a:p>
            <a:pPr marL="0" indent="0">
              <a:buNone/>
            </a:pPr>
            <a:endParaRPr lang="fr-FR" b="1" dirty="0"/>
          </a:p>
        </p:txBody>
      </p:sp>
      <p:pic>
        <p:nvPicPr>
          <p:cNvPr id="1027"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2681" y="0"/>
            <a:ext cx="2235064" cy="22048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0"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5939" y="1844824"/>
            <a:ext cx="2211806" cy="2520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1" name="Picture 7"/>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083" y="4509120"/>
            <a:ext cx="2220662" cy="23488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960627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1552" y="0"/>
            <a:ext cx="9112448" cy="1124744"/>
          </a:xfrm>
        </p:spPr>
        <p:style>
          <a:lnRef idx="1">
            <a:schemeClr val="accent1"/>
          </a:lnRef>
          <a:fillRef idx="3">
            <a:schemeClr val="accent1"/>
          </a:fillRef>
          <a:effectRef idx="2">
            <a:schemeClr val="accent1"/>
          </a:effectRef>
          <a:fontRef idx="minor">
            <a:schemeClr val="lt1"/>
          </a:fontRef>
        </p:style>
        <p:txBody>
          <a:bodyPr>
            <a:normAutofit fontScale="90000"/>
          </a:bodyPr>
          <a:lstStyle/>
          <a:p>
            <a:r>
              <a:rPr lang="fr-FR" b="1" dirty="0"/>
              <a:t>L’aventure américaine au Vietnam</a:t>
            </a:r>
            <a:br>
              <a:rPr lang="fr-FR" b="1" dirty="0"/>
            </a:br>
            <a:r>
              <a:rPr lang="fr-FR" b="1" dirty="0"/>
              <a:t>Une guerre désastreuse (1955-1975)</a:t>
            </a:r>
          </a:p>
        </p:txBody>
      </p:sp>
      <p:sp>
        <p:nvSpPr>
          <p:cNvPr id="3" name="Espace réservé du contenu 2"/>
          <p:cNvSpPr>
            <a:spLocks noGrp="1"/>
          </p:cNvSpPr>
          <p:nvPr>
            <p:ph idx="1"/>
          </p:nvPr>
        </p:nvSpPr>
        <p:spPr>
          <a:xfrm>
            <a:off x="2195736" y="1196752"/>
            <a:ext cx="6948264" cy="5661248"/>
          </a:xfrm>
        </p:spPr>
        <p:style>
          <a:lnRef idx="1">
            <a:schemeClr val="accent6"/>
          </a:lnRef>
          <a:fillRef idx="2">
            <a:schemeClr val="accent6"/>
          </a:fillRef>
          <a:effectRef idx="1">
            <a:schemeClr val="accent6"/>
          </a:effectRef>
          <a:fontRef idx="minor">
            <a:schemeClr val="dk1"/>
          </a:fontRef>
        </p:style>
        <p:txBody>
          <a:bodyPr/>
          <a:lstStyle/>
          <a:p>
            <a:r>
              <a:rPr lang="fr-FR" b="1" dirty="0"/>
              <a:t>« Guerre des 10 000 jours ».</a:t>
            </a:r>
          </a:p>
          <a:p>
            <a:r>
              <a:rPr lang="fr-FR" b="1" dirty="0"/>
              <a:t>Plus de 500 000 soldats US en 1969</a:t>
            </a:r>
          </a:p>
          <a:p>
            <a:r>
              <a:rPr lang="fr-FR" b="1" dirty="0"/>
              <a:t>Près de 60 000 morts américains</a:t>
            </a:r>
          </a:p>
          <a:p>
            <a:r>
              <a:rPr lang="fr-FR" b="1" i="1" dirty="0"/>
              <a:t>« Apocalypse </a:t>
            </a:r>
            <a:r>
              <a:rPr lang="fr-FR" b="1" i="1" dirty="0" err="1"/>
              <a:t>now</a:t>
            </a:r>
            <a:r>
              <a:rPr lang="fr-FR" b="1" i="1" dirty="0"/>
              <a:t> », </a:t>
            </a:r>
            <a:r>
              <a:rPr lang="fr-FR" b="1" dirty="0"/>
              <a:t>1979 (Coppola) « </a:t>
            </a:r>
            <a:r>
              <a:rPr lang="fr-FR" b="1" i="1" dirty="0"/>
              <a:t>Good </a:t>
            </a:r>
            <a:r>
              <a:rPr lang="fr-FR" b="1" i="1" dirty="0" err="1"/>
              <a:t>Morning</a:t>
            </a:r>
            <a:r>
              <a:rPr lang="fr-FR" b="1" i="1" dirty="0"/>
              <a:t> </a:t>
            </a:r>
            <a:r>
              <a:rPr lang="fr-FR" b="1" dirty="0"/>
              <a:t>Vietnam, 1987 (</a:t>
            </a:r>
            <a:r>
              <a:rPr lang="fr-FR" b="1" dirty="0" err="1"/>
              <a:t>Livinson</a:t>
            </a:r>
            <a:r>
              <a:rPr lang="fr-FR" b="1" dirty="0"/>
              <a:t>). Slogan « </a:t>
            </a:r>
            <a:r>
              <a:rPr lang="fr-FR" b="1" i="1" dirty="0" err="1"/>
              <a:t>Peace</a:t>
            </a:r>
            <a:r>
              <a:rPr lang="fr-FR" b="1" i="1" dirty="0"/>
              <a:t> and love</a:t>
            </a:r>
            <a:r>
              <a:rPr lang="fr-FR" b="1" dirty="0"/>
              <a:t> »</a:t>
            </a: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521" y="1196752"/>
            <a:ext cx="2171215" cy="26642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3861048"/>
            <a:ext cx="2195736" cy="29969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2"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36096" y="4725144"/>
            <a:ext cx="3707904" cy="21362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6"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195736" y="4725144"/>
            <a:ext cx="3240360" cy="21328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5240415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0"/>
            <a:ext cx="9144000" cy="1124744"/>
          </a:xfrm>
        </p:spPr>
        <p:style>
          <a:lnRef idx="3">
            <a:schemeClr val="lt1"/>
          </a:lnRef>
          <a:fillRef idx="1">
            <a:schemeClr val="accent3"/>
          </a:fillRef>
          <a:effectRef idx="1">
            <a:schemeClr val="accent3"/>
          </a:effectRef>
          <a:fontRef idx="minor">
            <a:schemeClr val="lt1"/>
          </a:fontRef>
        </p:style>
        <p:txBody>
          <a:bodyPr>
            <a:noAutofit/>
          </a:bodyPr>
          <a:lstStyle/>
          <a:p>
            <a:r>
              <a:rPr lang="fr-FR" sz="3600" b="1" dirty="0">
                <a:solidFill>
                  <a:schemeClr val="tx1"/>
                </a:solidFill>
              </a:rPr>
              <a:t>La fin de la Guerre froide </a:t>
            </a:r>
            <a:br>
              <a:rPr lang="fr-FR" sz="3600" b="1" dirty="0">
                <a:solidFill>
                  <a:schemeClr val="tx1"/>
                </a:solidFill>
              </a:rPr>
            </a:br>
            <a:r>
              <a:rPr lang="fr-FR" sz="3600" b="1" dirty="0">
                <a:solidFill>
                  <a:schemeClr val="tx1"/>
                </a:solidFill>
              </a:rPr>
              <a:t>et ses conséquences pour les USA  1989- 1991</a:t>
            </a:r>
          </a:p>
        </p:txBody>
      </p:sp>
      <p:sp>
        <p:nvSpPr>
          <p:cNvPr id="3" name="Espace réservé du contenu 2"/>
          <p:cNvSpPr>
            <a:spLocks noGrp="1"/>
          </p:cNvSpPr>
          <p:nvPr>
            <p:ph idx="1"/>
          </p:nvPr>
        </p:nvSpPr>
        <p:spPr>
          <a:xfrm>
            <a:off x="1691680" y="1196752"/>
            <a:ext cx="7452320" cy="5661248"/>
          </a:xfrm>
        </p:spPr>
        <p:style>
          <a:lnRef idx="1">
            <a:schemeClr val="accent4"/>
          </a:lnRef>
          <a:fillRef idx="2">
            <a:schemeClr val="accent4"/>
          </a:fillRef>
          <a:effectRef idx="1">
            <a:schemeClr val="accent4"/>
          </a:effectRef>
          <a:fontRef idx="minor">
            <a:schemeClr val="dk1"/>
          </a:fontRef>
        </p:style>
        <p:txBody>
          <a:bodyPr>
            <a:normAutofit fontScale="92500" lnSpcReduction="10000"/>
          </a:bodyPr>
          <a:lstStyle/>
          <a:p>
            <a:pPr marL="0" indent="0">
              <a:buNone/>
            </a:pPr>
            <a:r>
              <a:rPr lang="fr-FR" b="1" dirty="0"/>
              <a:t> Missiles américains Stinger à Ben Laden agent de la CIA, contre URSS en Afghanistan.</a:t>
            </a:r>
          </a:p>
          <a:p>
            <a:pPr marL="0" indent="0">
              <a:buNone/>
            </a:pPr>
            <a:r>
              <a:rPr lang="fr-FR" b="1" dirty="0"/>
              <a:t>Mur de Berlin- Réunification allemande.</a:t>
            </a:r>
          </a:p>
          <a:p>
            <a:r>
              <a:rPr lang="fr-FR" b="1" dirty="0"/>
              <a:t>Implosion de l’URSS. Fin du pacte de Varsovie. Alliance atlantique maintenue.</a:t>
            </a:r>
          </a:p>
          <a:p>
            <a:r>
              <a:rPr lang="fr-FR" b="1" dirty="0"/>
              <a:t>Guerre en Yougoslavie. Bombardements de l’OTAN sur Belgrade.</a:t>
            </a:r>
          </a:p>
          <a:p>
            <a:r>
              <a:rPr lang="fr-FR" b="1" dirty="0"/>
              <a:t>Première du guerre du Golfe, opération « Tempête du désert ». Détruire la trop puissante armée irakienne, après guerre Iran-Irak. Vote à l’ONU ! 1990-1991.</a:t>
            </a:r>
          </a:p>
          <a:p>
            <a:r>
              <a:rPr lang="fr-FR" b="1" u="sng" dirty="0">
                <a:solidFill>
                  <a:srgbClr val="FF0000"/>
                </a:solidFill>
              </a:rPr>
              <a:t>USA- « </a:t>
            </a:r>
            <a:r>
              <a:rPr lang="fr-FR" b="1" i="1" u="sng" dirty="0">
                <a:solidFill>
                  <a:srgbClr val="FF0000"/>
                </a:solidFill>
              </a:rPr>
              <a:t>Gendarme du monde </a:t>
            </a:r>
            <a:r>
              <a:rPr lang="fr-FR" b="1" u="sng" dirty="0">
                <a:solidFill>
                  <a:srgbClr val="FF0000"/>
                </a:solidFill>
              </a:rPr>
              <a:t>» ? Le piège !</a:t>
            </a:r>
          </a:p>
          <a:p>
            <a:endParaRPr lang="fr-FR"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124744"/>
            <a:ext cx="1691680" cy="16561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4086" y="2996952"/>
            <a:ext cx="1677594" cy="19442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8"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0" y="5085184"/>
            <a:ext cx="1691680" cy="17728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0885883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0"/>
            <a:ext cx="9144000" cy="1403648"/>
          </a:xfrm>
        </p:spPr>
        <p:style>
          <a:lnRef idx="1">
            <a:schemeClr val="dk1"/>
          </a:lnRef>
          <a:fillRef idx="2">
            <a:schemeClr val="dk1"/>
          </a:fillRef>
          <a:effectRef idx="1">
            <a:schemeClr val="dk1"/>
          </a:effectRef>
          <a:fontRef idx="minor">
            <a:schemeClr val="dk1"/>
          </a:fontRef>
        </p:style>
        <p:txBody>
          <a:bodyPr>
            <a:noAutofit/>
          </a:bodyPr>
          <a:lstStyle/>
          <a:p>
            <a:r>
              <a:rPr lang="fr-FR" sz="3200" b="1" dirty="0"/>
              <a:t>L’avènement tragique du XXI</a:t>
            </a:r>
            <a:r>
              <a:rPr lang="fr-FR" sz="3200" b="1" baseline="30000" dirty="0"/>
              <a:t>e</a:t>
            </a:r>
            <a:r>
              <a:rPr lang="fr-FR" sz="3200" b="1" dirty="0"/>
              <a:t> siècle</a:t>
            </a:r>
            <a:br>
              <a:rPr lang="fr-FR" sz="3200" b="1" dirty="0"/>
            </a:br>
            <a:r>
              <a:rPr lang="fr-FR" sz="3200" b="1" dirty="0"/>
              <a:t>Attentat du World Trade Center- New York </a:t>
            </a:r>
            <a:br>
              <a:rPr lang="fr-FR" sz="3200" b="1" dirty="0"/>
            </a:br>
            <a:r>
              <a:rPr lang="fr-FR" sz="3200" b="1" dirty="0"/>
              <a:t>Deuxième guerre du Golfe </a:t>
            </a:r>
          </a:p>
        </p:txBody>
      </p:sp>
      <p:sp>
        <p:nvSpPr>
          <p:cNvPr id="3" name="Espace réservé du contenu 2"/>
          <p:cNvSpPr>
            <a:spLocks noGrp="1"/>
          </p:cNvSpPr>
          <p:nvPr>
            <p:ph idx="1"/>
          </p:nvPr>
        </p:nvSpPr>
        <p:spPr>
          <a:xfrm>
            <a:off x="2326195" y="1484784"/>
            <a:ext cx="6817805" cy="5373216"/>
          </a:xfrm>
        </p:spPr>
        <p:style>
          <a:lnRef idx="1">
            <a:schemeClr val="accent5"/>
          </a:lnRef>
          <a:fillRef idx="2">
            <a:schemeClr val="accent5"/>
          </a:fillRef>
          <a:effectRef idx="1">
            <a:schemeClr val="accent5"/>
          </a:effectRef>
          <a:fontRef idx="minor">
            <a:schemeClr val="dk1"/>
          </a:fontRef>
        </p:style>
        <p:txBody>
          <a:bodyPr>
            <a:normAutofit fontScale="92500" lnSpcReduction="10000"/>
          </a:bodyPr>
          <a:lstStyle/>
          <a:p>
            <a:r>
              <a:rPr lang="fr-FR" b="1" dirty="0"/>
              <a:t>Attentat terroriste New York  (WTC), Washington (Pentagone). 11-09- 2001</a:t>
            </a:r>
          </a:p>
          <a:p>
            <a:r>
              <a:rPr lang="fr-FR" b="1" dirty="0"/>
              <a:t>Traumatisme absolu aux USA.</a:t>
            </a:r>
          </a:p>
          <a:p>
            <a:r>
              <a:rPr lang="fr-FR" b="1" dirty="0"/>
              <a:t>Deuxième Guerre du Golfe (2003-2011), à titre « </a:t>
            </a:r>
            <a:r>
              <a:rPr lang="fr-FR" b="1" i="1" dirty="0"/>
              <a:t>préventif </a:t>
            </a:r>
            <a:r>
              <a:rPr lang="fr-FR" b="1" dirty="0"/>
              <a:t>». Soupçon d’arme de destruction massive.</a:t>
            </a:r>
          </a:p>
          <a:p>
            <a:r>
              <a:rPr lang="fr-FR" b="1" dirty="0"/>
              <a:t>Le terrible mensonge du chef d’état majeur des armées, Colin Powell.</a:t>
            </a:r>
          </a:p>
          <a:p>
            <a:r>
              <a:rPr lang="fr-FR" b="1" dirty="0"/>
              <a:t>Présence américaine en Afghanistan (2001-2021). Guerre contre talibans. </a:t>
            </a:r>
          </a:p>
          <a:p>
            <a:r>
              <a:rPr lang="fr-FR" b="1" u="sng" dirty="0">
                <a:solidFill>
                  <a:srgbClr val="FF0000"/>
                </a:solidFill>
              </a:rPr>
              <a:t>Faillite totale, désastre à l’international </a:t>
            </a:r>
          </a:p>
        </p:txBody>
      </p:sp>
      <p:pic>
        <p:nvPicPr>
          <p:cNvPr id="205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967" y="1484784"/>
            <a:ext cx="2314228" cy="15121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354" y="3140968"/>
            <a:ext cx="2314228" cy="15722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2"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5353" y="4841014"/>
            <a:ext cx="2300841" cy="19920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0465171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0"/>
            <a:ext cx="9144000" cy="1417638"/>
          </a:xfrm>
        </p:spPr>
        <p:style>
          <a:lnRef idx="1">
            <a:schemeClr val="accent4"/>
          </a:lnRef>
          <a:fillRef idx="3">
            <a:schemeClr val="accent4"/>
          </a:fillRef>
          <a:effectRef idx="2">
            <a:schemeClr val="accent4"/>
          </a:effectRef>
          <a:fontRef idx="minor">
            <a:schemeClr val="lt1"/>
          </a:fontRef>
        </p:style>
        <p:txBody>
          <a:bodyPr>
            <a:normAutofit fontScale="90000"/>
          </a:bodyPr>
          <a:lstStyle/>
          <a:p>
            <a:r>
              <a:rPr lang="fr-FR" b="1" dirty="0"/>
              <a:t>Avènement de la double période Trump</a:t>
            </a:r>
            <a:br>
              <a:rPr lang="fr-FR" b="1" dirty="0"/>
            </a:br>
            <a:r>
              <a:rPr lang="fr-FR" b="1" dirty="0"/>
              <a:t>(2017-2021) et (2025-2029) !</a:t>
            </a:r>
          </a:p>
        </p:txBody>
      </p:sp>
      <p:sp>
        <p:nvSpPr>
          <p:cNvPr id="3" name="Espace réservé du contenu 2"/>
          <p:cNvSpPr>
            <a:spLocks noGrp="1"/>
          </p:cNvSpPr>
          <p:nvPr>
            <p:ph idx="1"/>
          </p:nvPr>
        </p:nvSpPr>
        <p:spPr>
          <a:xfrm>
            <a:off x="2781772" y="1412776"/>
            <a:ext cx="6362228" cy="5445224"/>
          </a:xfrm>
        </p:spPr>
        <p:style>
          <a:lnRef idx="1">
            <a:schemeClr val="dk1"/>
          </a:lnRef>
          <a:fillRef idx="2">
            <a:schemeClr val="dk1"/>
          </a:fillRef>
          <a:effectRef idx="1">
            <a:schemeClr val="dk1"/>
          </a:effectRef>
          <a:fontRef idx="minor">
            <a:schemeClr val="dk1"/>
          </a:fontRef>
        </p:style>
        <p:txBody>
          <a:bodyPr>
            <a:noAutofit/>
          </a:bodyPr>
          <a:lstStyle/>
          <a:p>
            <a:r>
              <a:rPr lang="fr-FR" sz="2400" b="1" dirty="0"/>
              <a:t>Président « antisystème »</a:t>
            </a:r>
          </a:p>
          <a:p>
            <a:r>
              <a:rPr lang="fr-FR" sz="2400" b="1" dirty="0"/>
              <a:t>Désengagements US de UNESCO, US-Aid, OMS, OTAN, ONU. Alternative: Conseil de Paix</a:t>
            </a:r>
          </a:p>
          <a:p>
            <a:r>
              <a:rPr lang="fr-FR" sz="2400" b="1" dirty="0"/>
              <a:t>Golfe du Mexique renommé Golfe d’Amérique et OPA sur Canal de Panama? Visées sur Groenland, Canada-Alberta, Venezuela Cuba.</a:t>
            </a:r>
          </a:p>
          <a:p>
            <a:r>
              <a:rPr lang="fr-FR" sz="2400" b="1" dirty="0"/>
              <a:t>Eloignement US de l’Europe. Relation trouble avec Poutine. Obsession US envers la Chine. Défi iranien. Quelles stratégies au monde ?</a:t>
            </a:r>
          </a:p>
          <a:p>
            <a:r>
              <a:rPr lang="fr-FR" sz="2400" b="1" dirty="0"/>
              <a:t>Relance de l’armement et de la dotation nucléaire. Budget militaire à 1000 milliards</a:t>
            </a:r>
          </a:p>
          <a:p>
            <a:r>
              <a:rPr lang="fr-FR" sz="2400" b="1" u="sng" dirty="0">
                <a:solidFill>
                  <a:srgbClr val="FF0000"/>
                </a:solidFill>
              </a:rPr>
              <a:t>Paradoxe d’un impérialisme US mondial renouvelé et d’un isolationnisme </a:t>
            </a:r>
            <a:r>
              <a:rPr lang="fr-FR" sz="2400" b="1" u="sng" dirty="0" err="1">
                <a:solidFill>
                  <a:srgbClr val="FF0000"/>
                </a:solidFill>
              </a:rPr>
              <a:t>ambigü</a:t>
            </a:r>
            <a:endParaRPr lang="fr-FR" sz="2400" b="1" u="sng" dirty="0">
              <a:solidFill>
                <a:srgbClr val="FF0000"/>
              </a:solidFill>
            </a:endParaRPr>
          </a:p>
          <a:p>
            <a:endParaRPr lang="fr-FR" sz="2400" b="1"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601" y="1455011"/>
            <a:ext cx="2764171" cy="1714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601" y="3169511"/>
            <a:ext cx="2781772" cy="21328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6"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0" y="4725144"/>
            <a:ext cx="2781772" cy="21328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470391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0"/>
            <a:ext cx="9144000" cy="1268760"/>
          </a:xfrm>
        </p:spPr>
        <p:style>
          <a:lnRef idx="1">
            <a:schemeClr val="dk1"/>
          </a:lnRef>
          <a:fillRef idx="2">
            <a:schemeClr val="dk1"/>
          </a:fillRef>
          <a:effectRef idx="1">
            <a:schemeClr val="dk1"/>
          </a:effectRef>
          <a:fontRef idx="minor">
            <a:schemeClr val="dk1"/>
          </a:fontRef>
        </p:style>
        <p:txBody>
          <a:bodyPr>
            <a:normAutofit fontScale="90000"/>
          </a:bodyPr>
          <a:lstStyle/>
          <a:p>
            <a:r>
              <a:rPr lang="fr-FR" b="1" dirty="0"/>
              <a:t>Présence américaine dans le monde</a:t>
            </a:r>
            <a:br>
              <a:rPr lang="fr-FR" b="1" dirty="0"/>
            </a:br>
            <a:r>
              <a:rPr lang="fr-FR" b="1" dirty="0"/>
              <a:t>200 000 personnels militaires  – 800 bases</a:t>
            </a:r>
          </a:p>
        </p:txBody>
      </p:sp>
      <p:sp>
        <p:nvSpPr>
          <p:cNvPr id="3" name="Espace réservé du contenu 2"/>
          <p:cNvSpPr>
            <a:spLocks noGrp="1"/>
          </p:cNvSpPr>
          <p:nvPr>
            <p:ph idx="1"/>
          </p:nvPr>
        </p:nvSpPr>
        <p:spPr>
          <a:xfrm>
            <a:off x="457200" y="2492896"/>
            <a:ext cx="8229600" cy="3633267"/>
          </a:xfrm>
        </p:spPr>
        <p:txBody>
          <a:bodyPr/>
          <a:lstStyle/>
          <a:p>
            <a:r>
              <a:rPr lang="fr-FR" dirty="0" err="1"/>
              <a:t>jljlj</a:t>
            </a:r>
            <a:endParaRPr lang="fr-FR"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340768"/>
            <a:ext cx="9144000" cy="54965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0957315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0"/>
            <a:ext cx="9144000" cy="1556792"/>
          </a:xfrm>
        </p:spPr>
        <p:style>
          <a:lnRef idx="1">
            <a:schemeClr val="accent6"/>
          </a:lnRef>
          <a:fillRef idx="3">
            <a:schemeClr val="accent6"/>
          </a:fillRef>
          <a:effectRef idx="2">
            <a:schemeClr val="accent6"/>
          </a:effectRef>
          <a:fontRef idx="minor">
            <a:schemeClr val="lt1"/>
          </a:fontRef>
        </p:style>
        <p:txBody>
          <a:bodyPr>
            <a:normAutofit fontScale="90000"/>
          </a:bodyPr>
          <a:lstStyle/>
          <a:p>
            <a:r>
              <a:rPr lang="fr-FR" sz="4000" b="1" dirty="0">
                <a:solidFill>
                  <a:schemeClr val="tx1"/>
                </a:solidFill>
              </a:rPr>
              <a:t>Discours inaugural de Donald Trump en 2025</a:t>
            </a:r>
            <a:br>
              <a:rPr lang="fr-FR" b="1" dirty="0">
                <a:solidFill>
                  <a:schemeClr val="tx1"/>
                </a:solidFill>
              </a:rPr>
            </a:br>
            <a:r>
              <a:rPr lang="fr-FR" sz="3600" b="1" dirty="0">
                <a:solidFill>
                  <a:schemeClr val="tx1"/>
                </a:solidFill>
              </a:rPr>
              <a:t>Réappropriation du mythe fondateur de la frontière</a:t>
            </a:r>
          </a:p>
        </p:txBody>
      </p:sp>
      <p:sp>
        <p:nvSpPr>
          <p:cNvPr id="3" name="Espace réservé du contenu 2"/>
          <p:cNvSpPr>
            <a:spLocks noGrp="1"/>
          </p:cNvSpPr>
          <p:nvPr>
            <p:ph idx="1"/>
          </p:nvPr>
        </p:nvSpPr>
        <p:spPr>
          <a:xfrm>
            <a:off x="0" y="1628800"/>
            <a:ext cx="9144000" cy="5229200"/>
          </a:xfrm>
        </p:spPr>
        <p:style>
          <a:lnRef idx="1">
            <a:schemeClr val="accent6"/>
          </a:lnRef>
          <a:fillRef idx="2">
            <a:schemeClr val="accent6"/>
          </a:fillRef>
          <a:effectRef idx="1">
            <a:schemeClr val="accent6"/>
          </a:effectRef>
          <a:fontRef idx="minor">
            <a:schemeClr val="dk1"/>
          </a:fontRef>
        </p:style>
        <p:txBody>
          <a:bodyPr>
            <a:normAutofit/>
          </a:bodyPr>
          <a:lstStyle/>
          <a:p>
            <a:pPr marL="0" indent="0">
              <a:buNone/>
            </a:pPr>
            <a:r>
              <a:rPr lang="fr-FR" sz="3600" b="1" i="1" dirty="0"/>
              <a:t>« Les Américains sont des explorateurs, des bâtisseurs, des innovateurs, des entrepreneurs et des pionniers. L’esprit de la frontière est inscrit dans nos cœurs. L’appel de la prochaine grande aventure résonne au plus profond de nos âmes. Et nous poursuivrons notre destinée manifeste, vers les étoiles, en envoyant des astronautes américains planter la bannière étoilée sur la planète Mars ».</a:t>
            </a:r>
          </a:p>
        </p:txBody>
      </p:sp>
    </p:spTree>
    <p:extLst>
      <p:ext uri="{BB962C8B-B14F-4D97-AF65-F5344CB8AC3E}">
        <p14:creationId xmlns:p14="http://schemas.microsoft.com/office/powerpoint/2010/main" val="319965839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14469"/>
            <a:ext cx="9144000" cy="1143000"/>
          </a:xfrm>
        </p:spPr>
        <p:style>
          <a:lnRef idx="3">
            <a:schemeClr val="lt1"/>
          </a:lnRef>
          <a:fillRef idx="1">
            <a:schemeClr val="accent2"/>
          </a:fillRef>
          <a:effectRef idx="1">
            <a:schemeClr val="accent2"/>
          </a:effectRef>
          <a:fontRef idx="minor">
            <a:schemeClr val="lt1"/>
          </a:fontRef>
        </p:style>
        <p:txBody>
          <a:bodyPr>
            <a:normAutofit fontScale="90000"/>
          </a:bodyPr>
          <a:lstStyle/>
          <a:p>
            <a:r>
              <a:rPr lang="fr-FR" b="1" dirty="0"/>
              <a:t>Conclusions provisoires </a:t>
            </a:r>
            <a:br>
              <a:rPr lang="fr-FR" b="1" dirty="0"/>
            </a:br>
            <a:r>
              <a:rPr lang="fr-FR" b="1" dirty="0"/>
              <a:t>pour le 250</a:t>
            </a:r>
            <a:r>
              <a:rPr lang="fr-FR" b="1" baseline="30000" dirty="0"/>
              <a:t>e</a:t>
            </a:r>
            <a:r>
              <a:rPr lang="fr-FR" b="1" dirty="0"/>
              <a:t> anniversaire des USA</a:t>
            </a:r>
          </a:p>
        </p:txBody>
      </p:sp>
      <p:sp>
        <p:nvSpPr>
          <p:cNvPr id="3" name="Espace réservé du contenu 2"/>
          <p:cNvSpPr>
            <a:spLocks noGrp="1"/>
          </p:cNvSpPr>
          <p:nvPr>
            <p:ph idx="1"/>
          </p:nvPr>
        </p:nvSpPr>
        <p:spPr>
          <a:xfrm>
            <a:off x="2051719" y="1196752"/>
            <a:ext cx="7092279" cy="5661248"/>
          </a:xfrm>
        </p:spPr>
        <p:style>
          <a:lnRef idx="1">
            <a:schemeClr val="accent2"/>
          </a:lnRef>
          <a:fillRef idx="2">
            <a:schemeClr val="accent2"/>
          </a:fillRef>
          <a:effectRef idx="1">
            <a:schemeClr val="accent2"/>
          </a:effectRef>
          <a:fontRef idx="minor">
            <a:schemeClr val="dk1"/>
          </a:fontRef>
        </p:style>
        <p:txBody>
          <a:bodyPr>
            <a:normAutofit fontScale="77500" lnSpcReduction="20000"/>
          </a:bodyPr>
          <a:lstStyle/>
          <a:p>
            <a:r>
              <a:rPr lang="fr-FR" b="1" dirty="0"/>
              <a:t>Une démocratie historique depuis 1776</a:t>
            </a:r>
          </a:p>
          <a:p>
            <a:r>
              <a:rPr lang="fr-FR" b="1" dirty="0"/>
              <a:t>Une théocratie avérée : « </a:t>
            </a:r>
            <a:r>
              <a:rPr lang="fr-FR" b="1" i="1" dirty="0" err="1"/>
              <a:t>God</a:t>
            </a:r>
            <a:r>
              <a:rPr lang="fr-FR" b="1" i="1" dirty="0"/>
              <a:t> bless America », </a:t>
            </a:r>
            <a:r>
              <a:rPr lang="fr-FR" b="1" dirty="0"/>
              <a:t>dans sa diversité (WASP et +).</a:t>
            </a:r>
          </a:p>
          <a:p>
            <a:r>
              <a:rPr lang="fr-FR" b="1" dirty="0"/>
              <a:t>Le temple historique du capitalisme mondialisé.</a:t>
            </a:r>
          </a:p>
          <a:p>
            <a:r>
              <a:rPr lang="fr-FR" b="1" dirty="0"/>
              <a:t>Une puissance militaire incontestée, mais ?.</a:t>
            </a:r>
          </a:p>
          <a:p>
            <a:r>
              <a:rPr lang="fr-FR" b="1" dirty="0"/>
              <a:t>Un mode de vie récurrent </a:t>
            </a:r>
            <a:r>
              <a:rPr lang="fr-FR" b="1" i="1" dirty="0"/>
              <a:t>: « Américan way of live », « America first » et « MAGA» </a:t>
            </a:r>
            <a:r>
              <a:rPr lang="fr-FR" b="1" dirty="0"/>
              <a:t>!</a:t>
            </a:r>
          </a:p>
          <a:p>
            <a:r>
              <a:rPr lang="fr-FR" b="1" dirty="0"/>
              <a:t>Une identité culturelle en pleine évolution.</a:t>
            </a:r>
          </a:p>
          <a:p>
            <a:r>
              <a:rPr lang="fr-FR" b="1" dirty="0"/>
              <a:t>Une société civile fragmentée et violente</a:t>
            </a:r>
            <a:r>
              <a:rPr lang="fr-FR" b="1" i="1" dirty="0"/>
              <a:t>.</a:t>
            </a:r>
          </a:p>
          <a:p>
            <a:r>
              <a:rPr lang="fr-FR" b="1" u="sng" dirty="0">
                <a:solidFill>
                  <a:srgbClr val="FF0000"/>
                </a:solidFill>
              </a:rPr>
              <a:t>Fantasme paradoxal d’une domination planétaire et d’un certain repli sur soi.</a:t>
            </a:r>
          </a:p>
          <a:p>
            <a:r>
              <a:rPr lang="fr-FR" b="1" dirty="0"/>
              <a:t>Nouveaux défis du XXI</a:t>
            </a:r>
            <a:r>
              <a:rPr lang="fr-FR" b="1" baseline="30000" dirty="0"/>
              <a:t>e</a:t>
            </a:r>
            <a:r>
              <a:rPr lang="fr-FR" b="1" dirty="0"/>
              <a:t> siècle (Chine, Sud global, immigrations). Un impérialisme menacé ?</a:t>
            </a:r>
          </a:p>
          <a:p>
            <a:r>
              <a:rPr lang="fr-FR" b="1" dirty="0"/>
              <a:t>4 Juillet 2026 : </a:t>
            </a:r>
            <a:r>
              <a:rPr lang="fr-FR" b="1" u="sng" dirty="0">
                <a:solidFill>
                  <a:srgbClr val="0070C0"/>
                </a:solidFill>
              </a:rPr>
              <a:t>« QUE LA FÊTE COMMENCE ! », </a:t>
            </a:r>
            <a:r>
              <a:rPr lang="fr-FR" b="1" dirty="0">
                <a:solidFill>
                  <a:srgbClr val="FF0000"/>
                </a:solidFill>
              </a:rPr>
              <a:t>en grande incertitude géopolitique et un manque de confiance des Européens envers les USA.</a:t>
            </a:r>
          </a:p>
          <a:p>
            <a:endParaRPr lang="fr-FR" b="1" i="1" dirty="0"/>
          </a:p>
          <a:p>
            <a:endParaRPr lang="fr-FR" b="1"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268760"/>
            <a:ext cx="1914525" cy="1733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521" y="5143500"/>
            <a:ext cx="2027199" cy="1714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8"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0" y="3140968"/>
            <a:ext cx="2051720" cy="20025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9" name="Picture 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0" y="3140968"/>
            <a:ext cx="2051720" cy="20025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0" name="Picture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06710" y="3081685"/>
            <a:ext cx="1638300" cy="1714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9425427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0"/>
            <a:ext cx="9144000" cy="1052736"/>
          </a:xfrm>
          <a:solidFill>
            <a:srgbClr val="FFFF00"/>
          </a:solidFill>
        </p:spPr>
        <p:txBody>
          <a:bodyPr/>
          <a:lstStyle/>
          <a:p>
            <a:r>
              <a:rPr lang="fr-FR" b="1" dirty="0">
                <a:latin typeface="Times New Roman" pitchFamily="18" charset="0"/>
                <a:cs typeface="Times New Roman" pitchFamily="18" charset="0"/>
              </a:rPr>
              <a:t>Références bibliographiques</a:t>
            </a:r>
          </a:p>
        </p:txBody>
      </p:sp>
      <p:sp>
        <p:nvSpPr>
          <p:cNvPr id="3" name="Espace réservé du contenu 2"/>
          <p:cNvSpPr>
            <a:spLocks noGrp="1"/>
          </p:cNvSpPr>
          <p:nvPr>
            <p:ph idx="1"/>
          </p:nvPr>
        </p:nvSpPr>
        <p:spPr>
          <a:xfrm>
            <a:off x="0" y="1052736"/>
            <a:ext cx="9144000" cy="5805264"/>
          </a:xfrm>
          <a:solidFill>
            <a:schemeClr val="bg1">
              <a:lumMod val="85000"/>
            </a:schemeClr>
          </a:solidFill>
        </p:spPr>
        <p:txBody>
          <a:bodyPr>
            <a:normAutofit fontScale="85000" lnSpcReduction="10000"/>
          </a:bodyPr>
          <a:lstStyle/>
          <a:p>
            <a:r>
              <a:rPr lang="fr-FR" b="1" dirty="0">
                <a:latin typeface="Times New Roman" pitchFamily="18" charset="0"/>
                <a:cs typeface="Times New Roman" pitchFamily="18" charset="0"/>
              </a:rPr>
              <a:t>Naves Marie-Cécile, Géopolitique des Etats-Unis, 40 fiches illustrées pour comprendre le monde.</a:t>
            </a:r>
          </a:p>
          <a:p>
            <a:r>
              <a:rPr lang="fr-FR" b="1" dirty="0">
                <a:latin typeface="Times New Roman" pitchFamily="18" charset="0"/>
                <a:cs typeface="Times New Roman" pitchFamily="18" charset="0"/>
              </a:rPr>
              <a:t>Chomsky </a:t>
            </a:r>
            <a:r>
              <a:rPr lang="fr-FR" b="1" dirty="0" err="1">
                <a:latin typeface="Times New Roman" pitchFamily="18" charset="0"/>
                <a:cs typeface="Times New Roman" pitchFamily="18" charset="0"/>
              </a:rPr>
              <a:t>Noam</a:t>
            </a:r>
            <a:r>
              <a:rPr lang="fr-FR" b="1" dirty="0">
                <a:latin typeface="Times New Roman" pitchFamily="18" charset="0"/>
                <a:cs typeface="Times New Roman" pitchFamily="18" charset="0"/>
              </a:rPr>
              <a:t>, De la guerre comme politique étrangère des Etats-Unis, 2002.</a:t>
            </a:r>
          </a:p>
          <a:p>
            <a:r>
              <a:rPr lang="fr-FR" b="1" dirty="0" err="1">
                <a:latin typeface="Times New Roman" pitchFamily="18" charset="0"/>
                <a:cs typeface="Times New Roman" pitchFamily="18" charset="0"/>
              </a:rPr>
              <a:t>Vaïsse</a:t>
            </a:r>
            <a:r>
              <a:rPr lang="fr-FR" b="1" dirty="0">
                <a:latin typeface="Times New Roman" pitchFamily="18" charset="0"/>
                <a:cs typeface="Times New Roman" pitchFamily="18" charset="0"/>
              </a:rPr>
              <a:t> Justin et </a:t>
            </a:r>
            <a:r>
              <a:rPr lang="fr-FR" b="1" dirty="0" err="1">
                <a:latin typeface="Times New Roman" pitchFamily="18" charset="0"/>
                <a:cs typeface="Times New Roman" pitchFamily="18" charset="0"/>
              </a:rPr>
              <a:t>Hassner</a:t>
            </a:r>
            <a:r>
              <a:rPr lang="fr-FR" b="1" dirty="0">
                <a:latin typeface="Times New Roman" pitchFamily="18" charset="0"/>
                <a:cs typeface="Times New Roman" pitchFamily="18" charset="0"/>
              </a:rPr>
              <a:t> Pierre, Dilemmes d’une superpuissance, Autrement, 2003.</a:t>
            </a:r>
          </a:p>
          <a:p>
            <a:r>
              <a:rPr lang="fr-FR" b="1" dirty="0">
                <a:latin typeface="Times New Roman" pitchFamily="18" charset="0"/>
                <a:cs typeface="Times New Roman" pitchFamily="18" charset="0"/>
              </a:rPr>
              <a:t>Blin Arnaud, Le désarroi de la puissance: les Etats-Unis vers « la guerre permanente », 2004.</a:t>
            </a:r>
          </a:p>
          <a:p>
            <a:r>
              <a:rPr lang="fr-FR" b="1" dirty="0" err="1">
                <a:latin typeface="Times New Roman" pitchFamily="18" charset="0"/>
                <a:cs typeface="Times New Roman" pitchFamily="18" charset="0"/>
              </a:rPr>
              <a:t>Werly</a:t>
            </a:r>
            <a:r>
              <a:rPr lang="fr-FR" b="1" dirty="0">
                <a:latin typeface="Times New Roman" pitchFamily="18" charset="0"/>
                <a:cs typeface="Times New Roman" pitchFamily="18" charset="0"/>
              </a:rPr>
              <a:t> Richard, Cette Amérique qui nous déteste.</a:t>
            </a:r>
          </a:p>
          <a:p>
            <a:r>
              <a:rPr lang="fr-FR" b="1" dirty="0" err="1">
                <a:latin typeface="Times New Roman" pitchFamily="18" charset="0"/>
                <a:cs typeface="Times New Roman" pitchFamily="18" charset="0"/>
              </a:rPr>
              <a:t>Branaa</a:t>
            </a:r>
            <a:r>
              <a:rPr lang="fr-FR" b="1" dirty="0">
                <a:latin typeface="Times New Roman" pitchFamily="18" charset="0"/>
                <a:cs typeface="Times New Roman" pitchFamily="18" charset="0"/>
              </a:rPr>
              <a:t> Jean-Eric, Géopolitique des Etats-Unis, PUF, 2022.</a:t>
            </a:r>
          </a:p>
          <a:p>
            <a:r>
              <a:rPr lang="fr-FR" b="1" dirty="0" err="1">
                <a:latin typeface="Times New Roman" pitchFamily="18" charset="0"/>
                <a:cs typeface="Times New Roman" pitchFamily="18" charset="0"/>
              </a:rPr>
              <a:t>Bacharan</a:t>
            </a:r>
            <a:r>
              <a:rPr lang="fr-FR" b="1" dirty="0">
                <a:latin typeface="Times New Roman" pitchFamily="18" charset="0"/>
                <a:cs typeface="Times New Roman" pitchFamily="18" charset="0"/>
              </a:rPr>
              <a:t> Nicole, Le monde selon Trump, </a:t>
            </a:r>
            <a:r>
              <a:rPr lang="fr-FR" b="1" dirty="0" err="1">
                <a:latin typeface="Times New Roman" pitchFamily="18" charset="0"/>
                <a:cs typeface="Times New Roman" pitchFamily="18" charset="0"/>
              </a:rPr>
              <a:t>Tallandier</a:t>
            </a:r>
            <a:r>
              <a:rPr lang="fr-FR" b="1" dirty="0">
                <a:latin typeface="Times New Roman" pitchFamily="18" charset="0"/>
                <a:cs typeface="Times New Roman" pitchFamily="18" charset="0"/>
              </a:rPr>
              <a:t>, 2019.</a:t>
            </a:r>
          </a:p>
          <a:p>
            <a:r>
              <a:rPr lang="fr-FR" b="1" dirty="0" err="1">
                <a:latin typeface="Times New Roman" pitchFamily="18" charset="0"/>
                <a:cs typeface="Times New Roman" pitchFamily="18" charset="0"/>
              </a:rPr>
              <a:t>Orain</a:t>
            </a:r>
            <a:r>
              <a:rPr lang="fr-FR" b="1" dirty="0">
                <a:latin typeface="Times New Roman" pitchFamily="18" charset="0"/>
                <a:cs typeface="Times New Roman" pitchFamily="18" charset="0"/>
              </a:rPr>
              <a:t> Arnaud, Essai sur le capitalisme de la finitude, XVIe siècle- XXIe siècle. Flammarion, 2025.</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0"/>
            <a:ext cx="9144000" cy="1700808"/>
          </a:xfrm>
        </p:spPr>
        <p:style>
          <a:lnRef idx="3">
            <a:schemeClr val="lt1"/>
          </a:lnRef>
          <a:fillRef idx="1">
            <a:schemeClr val="accent6"/>
          </a:fillRef>
          <a:effectRef idx="1">
            <a:schemeClr val="accent6"/>
          </a:effectRef>
          <a:fontRef idx="minor">
            <a:schemeClr val="lt1"/>
          </a:fontRef>
        </p:style>
        <p:txBody>
          <a:bodyPr>
            <a:noAutofit/>
          </a:bodyPr>
          <a:lstStyle/>
          <a:p>
            <a:r>
              <a:rPr lang="fr-FR" b="1" dirty="0"/>
              <a:t>Géopolitique des Etats-Unis</a:t>
            </a:r>
            <a:br>
              <a:rPr lang="fr-FR" b="1" dirty="0"/>
            </a:br>
            <a:r>
              <a:rPr lang="fr-FR" b="1" dirty="0"/>
              <a:t>1776-2026</a:t>
            </a:r>
          </a:p>
        </p:txBody>
      </p:sp>
      <p:sp>
        <p:nvSpPr>
          <p:cNvPr id="3" name="Espace réservé du contenu 2"/>
          <p:cNvSpPr>
            <a:spLocks noGrp="1"/>
          </p:cNvSpPr>
          <p:nvPr>
            <p:ph idx="1"/>
          </p:nvPr>
        </p:nvSpPr>
        <p:spPr>
          <a:xfrm>
            <a:off x="0" y="1628800"/>
            <a:ext cx="9144000" cy="5229200"/>
          </a:xfrm>
        </p:spPr>
        <p:style>
          <a:lnRef idx="1">
            <a:schemeClr val="accent2"/>
          </a:lnRef>
          <a:fillRef idx="3">
            <a:schemeClr val="accent2"/>
          </a:fillRef>
          <a:effectRef idx="2">
            <a:schemeClr val="accent2"/>
          </a:effectRef>
          <a:fontRef idx="minor">
            <a:schemeClr val="lt1"/>
          </a:fontRef>
        </p:style>
        <p:txBody>
          <a:bodyPr>
            <a:normAutofit/>
          </a:bodyPr>
          <a:lstStyle/>
          <a:p>
            <a:pPr algn="ctr">
              <a:buNone/>
            </a:pPr>
            <a:endParaRPr lang="fr-FR" sz="4800" b="1" dirty="0"/>
          </a:p>
          <a:p>
            <a:pPr algn="ctr">
              <a:buNone/>
            </a:pPr>
            <a:endParaRPr lang="fr-FR" sz="4800" b="1" dirty="0"/>
          </a:p>
          <a:p>
            <a:pPr algn="ctr">
              <a:buNone/>
            </a:pPr>
            <a:r>
              <a:rPr lang="fr-FR" sz="4800" b="1" dirty="0"/>
              <a:t>Pour recevoir  le power </a:t>
            </a:r>
            <a:r>
              <a:rPr lang="fr-FR" sz="4800" b="1"/>
              <a:t>point :</a:t>
            </a:r>
          </a:p>
          <a:p>
            <a:pPr algn="ctr">
              <a:buNone/>
            </a:pPr>
            <a:endParaRPr lang="fr-FR" sz="4800" b="1" dirty="0"/>
          </a:p>
          <a:p>
            <a:pPr algn="ctr">
              <a:buNone/>
            </a:pPr>
            <a:r>
              <a:rPr lang="fr-FR" sz="4800" b="1" dirty="0"/>
              <a:t>christian.daudel@laposte.net</a:t>
            </a:r>
          </a:p>
        </p:txBody>
      </p:sp>
    </p:spTree>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19211</TotalTime>
  <Words>2134</Words>
  <Application>Microsoft Office PowerPoint</Application>
  <PresentationFormat>Affichage à l'écran (4:3)</PresentationFormat>
  <Paragraphs>149</Paragraphs>
  <Slides>28</Slides>
  <Notes>0</Notes>
  <HiddenSlides>0</HiddenSlides>
  <MMClips>0</MMClips>
  <ScaleCrop>false</ScaleCrop>
  <HeadingPairs>
    <vt:vector size="6" baseType="variant">
      <vt:variant>
        <vt:lpstr>Polices utilisées</vt:lpstr>
      </vt:variant>
      <vt:variant>
        <vt:i4>3</vt:i4>
      </vt:variant>
      <vt:variant>
        <vt:lpstr>Thème</vt:lpstr>
      </vt:variant>
      <vt:variant>
        <vt:i4>1</vt:i4>
      </vt:variant>
      <vt:variant>
        <vt:lpstr>Titres des diapositives</vt:lpstr>
      </vt:variant>
      <vt:variant>
        <vt:i4>28</vt:i4>
      </vt:variant>
    </vt:vector>
  </HeadingPairs>
  <TitlesOfParts>
    <vt:vector size="32" baseType="lpstr">
      <vt:lpstr>Arial</vt:lpstr>
      <vt:lpstr>Calibri</vt:lpstr>
      <vt:lpstr>Times New Roman</vt:lpstr>
      <vt:lpstr>Thème Office</vt:lpstr>
      <vt:lpstr>Géopolitique des États-Unis  d’Amérique (1776-2026)- Quel destin face au monde ? 9,83 millions de km2 (3°) – 342 millions d’hab (3°) « Quid du rêve Américain » et du « Mythe fondateur de la frontière »</vt:lpstr>
      <vt:lpstr>Présentation PowerPoint</vt:lpstr>
      <vt:lpstr>Présentation PowerPoint</vt:lpstr>
      <vt:lpstr>  Constitution américaine acceptée                       en 1787, appliquée en 1789                     « Que Dieu bénisse l’Amérique » !?</vt:lpstr>
      <vt:lpstr>Les extensions successives du territoire américain au détriment de l’Angleterre, de la France et de l’Espagne</vt:lpstr>
      <vt:lpstr>Guerre de Sécession (1861-1865) La terrible guerre civile américaine</vt:lpstr>
      <vt:lpstr>Elimination systématique des bisons  dans les Grandes Plaines </vt:lpstr>
      <vt:lpstr>Guerres contre les indiens au XIXe siècle  Choix assumé de l’extermination des peuples natifs d’Amérique du Nord ou regroupement dans des réserves</vt:lpstr>
      <vt:lpstr>Doctrine du Président James Monroe  Vision stratégique majeure en 1823</vt:lpstr>
      <vt:lpstr>Théorie de la maîtrise des mers et océans 1897- Alfred Mahan </vt:lpstr>
      <vt:lpstr>Premier âge d’or du capitalisme américain  « Gilded Age » et mythes US (1865-1915)</vt:lpstr>
      <vt:lpstr>Les États-Unis d’Amérique  dans la Première Guerre mondiale</vt:lpstr>
      <vt:lpstr>L’après Première Guerre Mondiale au Traité de Versailles en 1918</vt:lpstr>
      <vt:lpstr>Significations et enseignements  des Années 1920 aux États-Unis et après ….</vt:lpstr>
      <vt:lpstr>A l’horizon de la Deuxième Guerre mondiale</vt:lpstr>
      <vt:lpstr>Le tournant stratégique et militaire en 1945 dans l’océan Pacifique (Japon, Corée, Chine)</vt:lpstr>
      <vt:lpstr>Au lendemain de la Deuxième Guerre Mondiale L’après 1945 US en Europe et dans le monde</vt:lpstr>
      <vt:lpstr> Stratégies du containment américain pour contenir le communisme et le soviétisme  </vt:lpstr>
      <vt:lpstr>Le temps de la Guerre froide les USA face à l’URSS -1947-1991</vt:lpstr>
      <vt:lpstr>L’aventure américaine au Vietnam Une guerre désastreuse (1955-1975)</vt:lpstr>
      <vt:lpstr>La fin de la Guerre froide  et ses conséquences pour les USA  1989- 1991</vt:lpstr>
      <vt:lpstr>L’avènement tragique du XXIe siècle Attentat du World Trade Center- New York  Deuxième guerre du Golfe </vt:lpstr>
      <vt:lpstr>Avènement de la double période Trump (2017-2021) et (2025-2029) !</vt:lpstr>
      <vt:lpstr>Présence américaine dans le monde 200 000 personnels militaires  – 800 bases</vt:lpstr>
      <vt:lpstr>Discours inaugural de Donald Trump en 2025 Réappropriation du mythe fondateur de la frontière</vt:lpstr>
      <vt:lpstr>Conclusions provisoires  pour le 250e anniversaire des USA</vt:lpstr>
      <vt:lpstr>Références bibliographiques</vt:lpstr>
      <vt:lpstr>Géopolitique des Etats-Unis 1776-2026</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UKRAINE</dc:title>
  <dc:creator>Christian</dc:creator>
  <cp:lastModifiedBy>Université Populaire Aubenas</cp:lastModifiedBy>
  <cp:revision>395</cp:revision>
  <dcterms:created xsi:type="dcterms:W3CDTF">2014-10-07T08:13:10Z</dcterms:created>
  <dcterms:modified xsi:type="dcterms:W3CDTF">2026-10-06T13:35:49Z</dcterms:modified>
</cp:coreProperties>
</file>