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presProps.xml" ContentType="application/vnd.openxmlformats-officedocument.presentationml.presPro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jpeg" ContentType="image/jpe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121FAD-729D-4522-8247-06E13C2D9B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0D29917-DC70-462C-9507-9455EF170A6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1E3C0F-4F70-4CA5-B4D4-096D636A683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FDAFA1-453D-49E4-AF0D-A01650670F6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5D5F60-441D-4F20-896A-A35967DD8E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5C2322-9D10-4A23-8F69-563888D913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1EA5AD4-9089-44C7-A942-0C9CCF04D1F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1996854-A272-4F83-8EC2-0C29844175B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8DF921-2615-4195-9977-20EC51DD64D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26443C-D506-4F37-A1B1-5A87ED318F8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41D7A3-0135-4521-8BE1-CE38562E590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57CE122-240A-476F-9444-234010C828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67998E2-F103-4344-871C-F8ECFA82D0B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&lt;numéro&gt;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36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8800" y="42120"/>
            <a:ext cx="10056960" cy="228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1" lang="fr-FR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" descr=""/>
          <p:cNvPicPr/>
          <p:nvPr/>
        </p:nvPicPr>
        <p:blipFill>
          <a:blip r:embed="rId1"/>
          <a:srcRect l="4932" t="0" r="10904" b="0"/>
          <a:stretch/>
        </p:blipFill>
        <p:spPr>
          <a:xfrm>
            <a:off x="4944600" y="1992960"/>
            <a:ext cx="4874760" cy="4380480"/>
          </a:xfrm>
          <a:prstGeom prst="rect">
            <a:avLst/>
          </a:prstGeom>
          <a:ln w="0">
            <a:noFill/>
          </a:ln>
        </p:spPr>
      </p:pic>
      <p:pic>
        <p:nvPicPr>
          <p:cNvPr id="44" name="" descr=""/>
          <p:cNvPicPr/>
          <p:nvPr/>
        </p:nvPicPr>
        <p:blipFill>
          <a:blip r:embed="rId2"/>
          <a:srcRect l="3164" t="0" r="4910" b="0"/>
          <a:stretch/>
        </p:blipFill>
        <p:spPr>
          <a:xfrm>
            <a:off x="238320" y="1582920"/>
            <a:ext cx="4356000" cy="4412160"/>
          </a:xfrm>
          <a:prstGeom prst="rect">
            <a:avLst/>
          </a:prstGeom>
          <a:ln w="0">
            <a:noFill/>
          </a:ln>
        </p:spPr>
      </p:pic>
      <p:sp>
        <p:nvSpPr>
          <p:cNvPr id="45" name=""/>
          <p:cNvSpPr txBox="1"/>
          <p:nvPr/>
        </p:nvSpPr>
        <p:spPr>
          <a:xfrm>
            <a:off x="6206040" y="6550200"/>
            <a:ext cx="2226960" cy="36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Fourmis tisserandes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"/>
          <p:cNvSpPr txBox="1"/>
          <p:nvPr/>
        </p:nvSpPr>
        <p:spPr>
          <a:xfrm>
            <a:off x="1737000" y="6093000"/>
            <a:ext cx="896040" cy="39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Tigres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28800" y="42120"/>
            <a:ext cx="9813600" cy="1946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</a:t>
            </a:r>
            <a:r>
              <a:rPr b="1" lang="fr-FR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Compétition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 ?      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      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Ou  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                                    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3200" spc="-1" strike="noStrike">
                <a:solidFill>
                  <a:srgbClr val="000000"/>
                </a:solidFill>
                <a:latin typeface="Times New Roman"/>
              </a:rPr>
              <a:t>Coopération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?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0200" y="77040"/>
            <a:ext cx="998712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Ecosystèmes :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ensemble d’êtres vivants en interaction entre-eux et avec l’environnement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1779120" y="1263960"/>
            <a:ext cx="6779520" cy="631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77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Exemple : écosystème forestier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874908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rcRect l="0" t="29870" r="0" b="0"/>
          <a:stretch/>
        </p:blipFill>
        <p:spPr>
          <a:xfrm>
            <a:off x="650160" y="1209600"/>
            <a:ext cx="8875080" cy="585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-28080" y="69840"/>
            <a:ext cx="10099440" cy="112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Ecosystèmes :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différents types d’interactions forment des réseaux avec des                                          transferts de matière et d’énergie.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280" cy="6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789120" y="1107000"/>
            <a:ext cx="8360280" cy="633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6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Compétition 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28080" y="1442880"/>
            <a:ext cx="9987480" cy="614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420480" y="1059840"/>
            <a:ext cx="4343400" cy="2857320"/>
          </a:xfrm>
          <a:prstGeom prst="rect">
            <a:avLst/>
          </a:prstGeom>
          <a:ln w="0"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6471720" y="859680"/>
            <a:ext cx="3263400" cy="407952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 rot="21589200">
            <a:off x="508680" y="4516920"/>
            <a:ext cx="4260600" cy="285840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 txBox="1"/>
          <p:nvPr/>
        </p:nvSpPr>
        <p:spPr>
          <a:xfrm>
            <a:off x="420480" y="3917160"/>
            <a:ext cx="4920840" cy="48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4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( pour des ressources)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5946840" y="5023800"/>
            <a:ext cx="3934440" cy="48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400" spc="-1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( pour une hiérarchie 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4876200" y="6788520"/>
            <a:ext cx="2966760" cy="48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(pour la lumière)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4240" y="24840"/>
            <a:ext cx="9945000" cy="49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Prédation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82160" y="522000"/>
            <a:ext cx="4603320" cy="279792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rcRect l="7765" t="0" r="4372" b="12317"/>
          <a:stretch/>
        </p:blipFill>
        <p:spPr>
          <a:xfrm>
            <a:off x="6905160" y="253440"/>
            <a:ext cx="2955960" cy="4425120"/>
          </a:xfrm>
          <a:prstGeom prst="rect">
            <a:avLst/>
          </a:prstGeom>
          <a:ln w="0"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rcRect l="0" t="12312" r="10728" b="4002"/>
          <a:stretch/>
        </p:blipFill>
        <p:spPr>
          <a:xfrm>
            <a:off x="157320" y="3767760"/>
            <a:ext cx="4143960" cy="3151800"/>
          </a:xfrm>
          <a:prstGeom prst="rect">
            <a:avLst/>
          </a:prstGeom>
          <a:ln w="0">
            <a:noFill/>
          </a:ln>
        </p:spPr>
      </p:pic>
      <p:pic>
        <p:nvPicPr>
          <p:cNvPr id="110" name="" descr=""/>
          <p:cNvPicPr/>
          <p:nvPr/>
        </p:nvPicPr>
        <p:blipFill>
          <a:blip r:embed="rId4"/>
          <a:srcRect l="1819" t="8517" r="16430" b="11225"/>
          <a:stretch/>
        </p:blipFill>
        <p:spPr>
          <a:xfrm>
            <a:off x="6233400" y="4973040"/>
            <a:ext cx="3795120" cy="2478960"/>
          </a:xfrm>
          <a:prstGeom prst="rect">
            <a:avLst/>
          </a:prstGeom>
          <a:ln w="0">
            <a:noFill/>
          </a:ln>
        </p:spPr>
      </p:pic>
      <p:sp>
        <p:nvSpPr>
          <p:cNvPr id="111" name=""/>
          <p:cNvSpPr txBox="1"/>
          <p:nvPr/>
        </p:nvSpPr>
        <p:spPr>
          <a:xfrm>
            <a:off x="1653480" y="3333960"/>
            <a:ext cx="198900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Lion / Buffle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798840" y="6989400"/>
            <a:ext cx="2885400" cy="448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Araignée / Ephémères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4301280" y="6919560"/>
            <a:ext cx="205920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Orque / Phoque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4216320" y="4188600"/>
            <a:ext cx="289944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Jabiru / Poisson-chat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4000" y="168120"/>
            <a:ext cx="9071640" cy="88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Parasitisme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rcRect l="7635" t="0" r="8290" b="0"/>
          <a:stretch/>
        </p:blipFill>
        <p:spPr>
          <a:xfrm>
            <a:off x="4972680" y="1827360"/>
            <a:ext cx="4804200" cy="380952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 txBox="1"/>
          <p:nvPr/>
        </p:nvSpPr>
        <p:spPr>
          <a:xfrm>
            <a:off x="5967360" y="6051240"/>
            <a:ext cx="308160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Cynips du Châtaigner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2"/>
          <a:srcRect l="6743" t="0" r="32935" b="0"/>
          <a:stretch/>
        </p:blipFill>
        <p:spPr>
          <a:xfrm>
            <a:off x="506880" y="1213560"/>
            <a:ext cx="3978720" cy="3710520"/>
          </a:xfrm>
          <a:prstGeom prst="rect">
            <a:avLst/>
          </a:prstGeom>
          <a:ln w="0">
            <a:noFill/>
          </a:ln>
        </p:spPr>
      </p:pic>
      <p:sp>
        <p:nvSpPr>
          <p:cNvPr id="119" name=""/>
          <p:cNvSpPr txBox="1"/>
          <p:nvPr/>
        </p:nvSpPr>
        <p:spPr>
          <a:xfrm>
            <a:off x="1720440" y="5208120"/>
            <a:ext cx="198180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Tique :  Ixode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70200" y="189360"/>
            <a:ext cx="9959400" cy="7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Amensalisme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367560" y="1092960"/>
            <a:ext cx="4400280" cy="4157640"/>
          </a:xfrm>
          <a:prstGeom prst="rect">
            <a:avLst/>
          </a:prstGeom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6681240" y="254880"/>
            <a:ext cx="2730240" cy="3569040"/>
          </a:xfrm>
          <a:prstGeom prst="rect">
            <a:avLst/>
          </a:prstGeom>
          <a:ln w="0">
            <a:noFill/>
          </a:ln>
        </p:spPr>
      </p:pic>
      <p:sp>
        <p:nvSpPr>
          <p:cNvPr id="123" name=""/>
          <p:cNvSpPr txBox="1"/>
          <p:nvPr/>
        </p:nvSpPr>
        <p:spPr>
          <a:xfrm>
            <a:off x="6261480" y="3963960"/>
            <a:ext cx="3740040" cy="64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Le chiendent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 libère une substance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toxique pour les autres plantes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182160" y="5308920"/>
            <a:ext cx="498672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Le champignon sécrète un antibiotique qui tue les     bactéries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5866560" y="4818600"/>
            <a:ext cx="3936240" cy="2627280"/>
          </a:xfrm>
          <a:prstGeom prst="rect">
            <a:avLst/>
          </a:prstGeom>
          <a:ln w="0">
            <a:noFill/>
          </a:ln>
        </p:spPr>
      </p:pic>
      <p:sp>
        <p:nvSpPr>
          <p:cNvPr id="126" name=""/>
          <p:cNvSpPr txBox="1"/>
          <p:nvPr/>
        </p:nvSpPr>
        <p:spPr>
          <a:xfrm>
            <a:off x="1784160" y="6561720"/>
            <a:ext cx="4006800" cy="65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noyer sécrète la juglone néfaste à                certaines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 plantes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22560" y="132120"/>
            <a:ext cx="9570960" cy="63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Commensalisme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rcRect l="16685" t="0" r="11533" b="9012"/>
          <a:stretch/>
        </p:blipFill>
        <p:spPr>
          <a:xfrm rot="24600">
            <a:off x="340920" y="672840"/>
            <a:ext cx="3534480" cy="3109320"/>
          </a:xfrm>
          <a:prstGeom prst="rect">
            <a:avLst/>
          </a:prstGeom>
          <a:ln w="0">
            <a:noFill/>
          </a:ln>
        </p:spPr>
      </p:pic>
      <p:sp>
        <p:nvSpPr>
          <p:cNvPr id="129" name=""/>
          <p:cNvSpPr txBox="1"/>
          <p:nvPr/>
        </p:nvSpPr>
        <p:spPr>
          <a:xfrm>
            <a:off x="3998880" y="987120"/>
            <a:ext cx="2288880" cy="38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Orchidée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épiphyte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"/>
          <p:cNvSpPr txBox="1"/>
          <p:nvPr/>
        </p:nvSpPr>
        <p:spPr>
          <a:xfrm>
            <a:off x="5757120" y="5253120"/>
            <a:ext cx="3697920" cy="41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Balanes sur nageoire de Baleine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259560" y="4037760"/>
            <a:ext cx="4370040" cy="3236760"/>
          </a:xfrm>
          <a:prstGeom prst="rect">
            <a:avLst/>
          </a:prstGeom>
          <a:ln w="0">
            <a:noFill/>
          </a:ln>
        </p:spPr>
      </p:pic>
      <p:sp>
        <p:nvSpPr>
          <p:cNvPr id="132" name=""/>
          <p:cNvSpPr txBox="1"/>
          <p:nvPr/>
        </p:nvSpPr>
        <p:spPr>
          <a:xfrm>
            <a:off x="4731840" y="6575400"/>
            <a:ext cx="334908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equin et poissons pilotes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3"/>
          <a:stretch/>
        </p:blipFill>
        <p:spPr>
          <a:xfrm>
            <a:off x="5293080" y="2157120"/>
            <a:ext cx="4316040" cy="292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40400" y="77040"/>
            <a:ext cx="9889200" cy="65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Mutualisme facultatif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rcRect l="7573" t="13696" r="6946" b="7267"/>
          <a:stretch/>
        </p:blipFill>
        <p:spPr>
          <a:xfrm>
            <a:off x="126000" y="756360"/>
            <a:ext cx="4622040" cy="3431880"/>
          </a:xfrm>
          <a:prstGeom prst="rect">
            <a:avLst/>
          </a:prstGeom>
          <a:ln w="0">
            <a:noFill/>
          </a:ln>
        </p:spPr>
      </p:pic>
      <p:sp>
        <p:nvSpPr>
          <p:cNvPr id="136" name=""/>
          <p:cNvSpPr txBox="1"/>
          <p:nvPr/>
        </p:nvSpPr>
        <p:spPr>
          <a:xfrm>
            <a:off x="69840" y="4285800"/>
            <a:ext cx="4748400" cy="47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Crocodile du Nil  et Pluvian fluviatile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2"/>
          <a:srcRect l="7918" t="0" r="9331" b="0"/>
          <a:stretch/>
        </p:blipFill>
        <p:spPr>
          <a:xfrm>
            <a:off x="5249520" y="774360"/>
            <a:ext cx="4168800" cy="3344040"/>
          </a:xfrm>
          <a:prstGeom prst="rect">
            <a:avLst/>
          </a:prstGeom>
          <a:ln w="0">
            <a:noFill/>
          </a:ln>
        </p:spPr>
      </p:pic>
      <p:sp>
        <p:nvSpPr>
          <p:cNvPr id="138" name=""/>
          <p:cNvSpPr txBox="1"/>
          <p:nvPr/>
        </p:nvSpPr>
        <p:spPr>
          <a:xfrm>
            <a:off x="6081120" y="4230000"/>
            <a:ext cx="3053520" cy="39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Muraine et Girelle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3"/>
          <a:srcRect l="0" t="3843" r="0" b="7257"/>
          <a:stretch/>
        </p:blipFill>
        <p:spPr>
          <a:xfrm>
            <a:off x="1050480" y="4776120"/>
            <a:ext cx="4559760" cy="2577960"/>
          </a:xfrm>
          <a:prstGeom prst="rect">
            <a:avLst/>
          </a:prstGeom>
          <a:ln w="0">
            <a:noFill/>
          </a:ln>
        </p:spPr>
      </p:pic>
      <p:sp>
        <p:nvSpPr>
          <p:cNvPr id="140" name=""/>
          <p:cNvSpPr txBox="1"/>
          <p:nvPr/>
        </p:nvSpPr>
        <p:spPr>
          <a:xfrm>
            <a:off x="5925240" y="5715000"/>
            <a:ext cx="271764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Muraine et Crevette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4040" y="57960"/>
            <a:ext cx="10085400" cy="72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Mutualisme (obligatoire)</a:t>
            </a:r>
            <a:br>
              <a:rPr sz="2800"/>
            </a:br>
            <a:r>
              <a:rPr b="1" i="1" lang="fr-FR" sz="2000" spc="-1" strike="noStrike">
                <a:solidFill>
                  <a:srgbClr val="000000"/>
                </a:solidFill>
                <a:latin typeface="Arial"/>
              </a:rPr>
              <a:t>Lichen :     Symbiose  algue / champignon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rcRect l="20056" t="7817" r="26943" b="1617"/>
          <a:stretch/>
        </p:blipFill>
        <p:spPr>
          <a:xfrm>
            <a:off x="6345360" y="938520"/>
            <a:ext cx="3176280" cy="355788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rcRect l="-6235" t="0" r="-6028" b="15401"/>
          <a:stretch/>
        </p:blipFill>
        <p:spPr>
          <a:xfrm>
            <a:off x="166320" y="823680"/>
            <a:ext cx="5569560" cy="377100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rcRect l="9560" t="28936" r="30639" b="11649"/>
          <a:stretch/>
        </p:blipFill>
        <p:spPr>
          <a:xfrm>
            <a:off x="707760" y="4552560"/>
            <a:ext cx="3620160" cy="282888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4"/>
          <a:stretch/>
        </p:blipFill>
        <p:spPr>
          <a:xfrm>
            <a:off x="6275160" y="4678560"/>
            <a:ext cx="3195360" cy="274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9840" y="63360"/>
            <a:ext cx="10029240" cy="7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civilisation « moderne » :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 </a:t>
            </a:r>
            <a:br>
              <a:rPr sz="2400"/>
            </a:b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 La révolution industrielle du 19° siècle :   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« l’ère victorienne »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4040" y="883080"/>
            <a:ext cx="10085400" cy="992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mprise progressive de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l'idéologie libérale : 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mythes f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ondateurs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1.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L’é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goïsme de chacun aboutit à l’intérêt général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par la compétition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2.  Dualisme   « Nature/Culture »            Anthropocentrisme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       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</a:rPr>
              <a:t>« 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La nature est hostile, chaotique, sauvage, impitoyable »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Il faut s'en séparer pour la maîtriser et l’exploiter ».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La pensée Darwinienne originelle est très vite déformée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 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Darwinisme donne une justification scientifique à la vision idéologique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libérale du 19° siècle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« théorie de la sélection naturelle » (1859) vient à point nommé. Elle est caricaturée.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Lutte,  Violence, Concurrence,  Loi du plus fort »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Sélection des plus aptes »,  «  Loi de la jungle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L’hypercompétitivité devient la pensée hégémonique: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est source d’innovation. C’est elle qui donne du sens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</a:rPr>
              <a:t>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4930560" y="2619360"/>
            <a:ext cx="602280" cy="140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82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mutualisme est partout :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«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entre individus semblables »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200"/>
            </a:b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rcRect l="0" t="0" r="0" b="9967"/>
          <a:stretch/>
        </p:blipFill>
        <p:spPr>
          <a:xfrm>
            <a:off x="506160" y="1255680"/>
            <a:ext cx="4431240" cy="281520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6358680" y="2731680"/>
            <a:ext cx="3641400" cy="377136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550440" y="4242960"/>
            <a:ext cx="4350240" cy="3004920"/>
          </a:xfrm>
          <a:prstGeom prst="rect">
            <a:avLst/>
          </a:prstGeom>
          <a:ln w="0">
            <a:noFill/>
          </a:ln>
        </p:spPr>
      </p:pic>
      <p:sp>
        <p:nvSpPr>
          <p:cNvPr id="150" name=""/>
          <p:cNvSpPr txBox="1"/>
          <p:nvPr/>
        </p:nvSpPr>
        <p:spPr>
          <a:xfrm>
            <a:off x="5098680" y="1722600"/>
            <a:ext cx="2689560" cy="39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Manchots empereurs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"/>
          <p:cNvSpPr txBox="1"/>
          <p:nvPr/>
        </p:nvSpPr>
        <p:spPr>
          <a:xfrm>
            <a:off x="5715000" y="6555600"/>
            <a:ext cx="388008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"/>
          <p:cNvSpPr txBox="1"/>
          <p:nvPr/>
        </p:nvSpPr>
        <p:spPr>
          <a:xfrm>
            <a:off x="4946400" y="5462640"/>
            <a:ext cx="12308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Fourmis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"/>
          <p:cNvSpPr txBox="1"/>
          <p:nvPr/>
        </p:nvSpPr>
        <p:spPr>
          <a:xfrm>
            <a:off x="7129800" y="6821640"/>
            <a:ext cx="2857320" cy="39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Pins maritimes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1200" y="109080"/>
            <a:ext cx="9924480" cy="67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mutualisme est partout :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« entre espèces différentes »</a:t>
            </a:r>
            <a:br>
              <a:rPr sz="2200"/>
            </a:b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rcRect l="0" t="13521" r="0" b="12778"/>
          <a:stretch/>
        </p:blipFill>
        <p:spPr>
          <a:xfrm>
            <a:off x="463320" y="868680"/>
            <a:ext cx="4062600" cy="239472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5616720" y="4328640"/>
            <a:ext cx="3992400" cy="3075480"/>
          </a:xfrm>
          <a:prstGeom prst="rect">
            <a:avLst/>
          </a:prstGeom>
          <a:ln w="0">
            <a:noFill/>
          </a:ln>
        </p:spPr>
      </p:pic>
      <p:pic>
        <p:nvPicPr>
          <p:cNvPr id="157" name="" descr=""/>
          <p:cNvPicPr/>
          <p:nvPr/>
        </p:nvPicPr>
        <p:blipFill>
          <a:blip r:embed="rId3"/>
          <a:srcRect l="5682" t="7517" r="0" b="15026"/>
          <a:stretch/>
        </p:blipFill>
        <p:spPr>
          <a:xfrm>
            <a:off x="5126760" y="868680"/>
            <a:ext cx="4587840" cy="2773080"/>
          </a:xfrm>
          <a:prstGeom prst="rect">
            <a:avLst/>
          </a:prstGeom>
          <a:ln w="0">
            <a:noFill/>
          </a:ln>
        </p:spPr>
      </p:pic>
      <p:sp>
        <p:nvSpPr>
          <p:cNvPr id="158" name=""/>
          <p:cNvSpPr txBox="1"/>
          <p:nvPr/>
        </p:nvSpPr>
        <p:spPr>
          <a:xfrm>
            <a:off x="812520" y="5445360"/>
            <a:ext cx="2423160" cy="45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Requin et Rémoras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"/>
          <p:cNvSpPr txBox="1"/>
          <p:nvPr/>
        </p:nvSpPr>
        <p:spPr>
          <a:xfrm>
            <a:off x="5967360" y="3764160"/>
            <a:ext cx="3080880" cy="3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Anémone et Poisson-Clown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"/>
          <p:cNvSpPr txBox="1"/>
          <p:nvPr/>
        </p:nvSpPr>
        <p:spPr>
          <a:xfrm>
            <a:off x="2017080" y="6901920"/>
            <a:ext cx="6923880" cy="3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Anémone et Bernard l’Hermite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4"/>
          <a:stretch/>
        </p:blipFill>
        <p:spPr>
          <a:xfrm>
            <a:off x="497160" y="3404160"/>
            <a:ext cx="2982600" cy="1862640"/>
          </a:xfrm>
          <a:prstGeom prst="rect">
            <a:avLst/>
          </a:prstGeom>
          <a:ln w="0">
            <a:noFill/>
          </a:ln>
        </p:spPr>
      </p:pic>
      <p:sp>
        <p:nvSpPr>
          <p:cNvPr id="162" name=""/>
          <p:cNvSpPr txBox="1"/>
          <p:nvPr/>
        </p:nvSpPr>
        <p:spPr>
          <a:xfrm>
            <a:off x="3978000" y="5098680"/>
            <a:ext cx="1148760" cy="392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ventouse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 flipH="1" flipV="1">
            <a:off x="2465280" y="4300200"/>
            <a:ext cx="1526760" cy="938520"/>
          </a:xfrm>
          <a:prstGeom prst="line">
            <a:avLst/>
          </a:prstGeom>
          <a:ln w="0">
            <a:solidFill>
              <a:srgbClr val="ff4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30960" y="101520"/>
            <a:ext cx="9985680" cy="109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frontière est floue  entre </a:t>
            </a:r>
            <a:br>
              <a:rPr sz="2600"/>
            </a:b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br>
              <a:rPr sz="2600"/>
            </a:b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Mutualisme             Commensalisme               </a:t>
            </a: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Parasitisme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"/>
          <p:cNvSpPr txBox="1"/>
          <p:nvPr/>
        </p:nvSpPr>
        <p:spPr>
          <a:xfrm>
            <a:off x="5146200" y="1357200"/>
            <a:ext cx="4578120" cy="29516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"/>
          <p:cNvSpPr txBox="1"/>
          <p:nvPr/>
        </p:nvSpPr>
        <p:spPr>
          <a:xfrm>
            <a:off x="569880" y="2775240"/>
            <a:ext cx="4244760" cy="411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La relation mutualiste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Nettoyage des insectes  parasites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et des plaies contre  nourriture.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bascule au parasitisme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Si les ressources en insectes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du Pic diminuent, il empêche la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cicatrisation pour attirer des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insectes, ce qui finit par affaiblir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l’hôte.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 txBox="1"/>
          <p:nvPr/>
        </p:nvSpPr>
        <p:spPr>
          <a:xfrm>
            <a:off x="-128160" y="6494400"/>
            <a:ext cx="595188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5907960" y="4417560"/>
            <a:ext cx="3762000" cy="3085920"/>
          </a:xfrm>
          <a:prstGeom prst="rect">
            <a:avLst/>
          </a:prstGeom>
          <a:ln w="0">
            <a:noFill/>
          </a:ln>
        </p:spPr>
      </p:pic>
      <p:sp>
        <p:nvSpPr>
          <p:cNvPr id="169" name=""/>
          <p:cNvSpPr/>
          <p:nvPr/>
        </p:nvSpPr>
        <p:spPr>
          <a:xfrm>
            <a:off x="2872080" y="966240"/>
            <a:ext cx="644400" cy="168120"/>
          </a:xfrm>
          <a:prstGeom prst="leftRightArrow">
            <a:avLst>
              <a:gd name="adj1" fmla="val 50000"/>
              <a:gd name="adj2" fmla="val 76304"/>
            </a:avLst>
          </a:prstGeom>
          <a:solidFill>
            <a:srgbClr val="cfe7f5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0000" bIns="90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6219360" y="952200"/>
            <a:ext cx="700200" cy="168120"/>
          </a:xfrm>
          <a:prstGeom prst="leftRightArrow">
            <a:avLst>
              <a:gd name="adj1" fmla="val 50000"/>
              <a:gd name="adj2" fmla="val 82912"/>
            </a:avLst>
          </a:prstGeom>
          <a:solidFill>
            <a:srgbClr val="cfe7f5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0000" bIns="90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"/>
          <p:cNvSpPr txBox="1"/>
          <p:nvPr/>
        </p:nvSpPr>
        <p:spPr>
          <a:xfrm>
            <a:off x="757800" y="1873800"/>
            <a:ext cx="408888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Relation entre Pic-boeuf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et Buffle ou Rhinocéros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23720" y="286920"/>
            <a:ext cx="9071640" cy="84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I</a:t>
            </a: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ntégration + ou – prononcée    jusqu’à la symbiose parfaite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423720" y="1134360"/>
            <a:ext cx="3988800" cy="2997720"/>
          </a:xfrm>
          <a:prstGeom prst="rect">
            <a:avLst/>
          </a:prstGeom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5743080" y="4380840"/>
            <a:ext cx="3522240" cy="298404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3"/>
          <a:stretch/>
        </p:blipFill>
        <p:spPr>
          <a:xfrm>
            <a:off x="310680" y="4413240"/>
            <a:ext cx="4798800" cy="2834280"/>
          </a:xfrm>
          <a:prstGeom prst="rect">
            <a:avLst/>
          </a:prstGeom>
          <a:ln w="0">
            <a:noFill/>
          </a:ln>
        </p:spPr>
      </p:pic>
      <p:pic>
        <p:nvPicPr>
          <p:cNvPr id="177" name="" descr=""/>
          <p:cNvPicPr/>
          <p:nvPr/>
        </p:nvPicPr>
        <p:blipFill>
          <a:blip r:embed="rId4"/>
          <a:stretch/>
        </p:blipFill>
        <p:spPr>
          <a:xfrm>
            <a:off x="5012640" y="1134360"/>
            <a:ext cx="4482720" cy="311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98280" y="1540800"/>
            <a:ext cx="9930960" cy="5729040"/>
          </a:xfrm>
          <a:prstGeom prst="rect">
            <a:avLst/>
          </a:prstGeom>
          <a:ln w="0">
            <a:noFill/>
          </a:ln>
        </p:spPr>
      </p:pic>
      <p:sp>
        <p:nvSpPr>
          <p:cNvPr id="180" name=""/>
          <p:cNvSpPr txBox="1"/>
          <p:nvPr/>
        </p:nvSpPr>
        <p:spPr>
          <a:xfrm>
            <a:off x="224280" y="37080"/>
            <a:ext cx="9819000" cy="149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Arbre phylogénétique du vivant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600"/>
            </a:b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Les microorganismes : un monde « foisonnant » qui prédomine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616320" y="2437200"/>
            <a:ext cx="4076280" cy="514080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rcRect l="4785" t="0" r="11484" b="0"/>
          <a:stretch/>
        </p:blipFill>
        <p:spPr>
          <a:xfrm>
            <a:off x="6093360" y="138600"/>
            <a:ext cx="3800880" cy="298512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3"/>
          <a:srcRect l="11090" t="0" r="15565" b="10265"/>
          <a:stretch/>
        </p:blipFill>
        <p:spPr>
          <a:xfrm rot="10800000">
            <a:off x="812160" y="168120"/>
            <a:ext cx="3767760" cy="220500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 txBox="1"/>
          <p:nvPr/>
        </p:nvSpPr>
        <p:spPr>
          <a:xfrm>
            <a:off x="5168520" y="6989760"/>
            <a:ext cx="4524480" cy="39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Bactéries  Archées  Protistes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4"/>
          <a:stretch/>
        </p:blipFill>
        <p:spPr>
          <a:xfrm flipH="1">
            <a:off x="6429240" y="3207960"/>
            <a:ext cx="3019680" cy="362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rcRect l="7110" t="0" r="7205" b="0"/>
          <a:stretch/>
        </p:blipFill>
        <p:spPr>
          <a:xfrm>
            <a:off x="6559920" y="336240"/>
            <a:ext cx="3272760" cy="264744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2"/>
          <a:srcRect l="0" t="76855" r="0" b="0"/>
          <a:stretch/>
        </p:blipFill>
        <p:spPr>
          <a:xfrm>
            <a:off x="350280" y="3697920"/>
            <a:ext cx="9342720" cy="2759040"/>
          </a:xfrm>
          <a:prstGeom prst="rect">
            <a:avLst/>
          </a:prstGeom>
          <a:ln w="0">
            <a:noFill/>
          </a:ln>
        </p:spPr>
      </p:pic>
      <p:pic>
        <p:nvPicPr>
          <p:cNvPr id="191" name="" descr=""/>
          <p:cNvPicPr/>
          <p:nvPr/>
        </p:nvPicPr>
        <p:blipFill>
          <a:blip r:embed="rId3"/>
          <a:srcRect l="9023" t="0" r="8276" b="0"/>
          <a:stretch/>
        </p:blipFill>
        <p:spPr>
          <a:xfrm>
            <a:off x="3305880" y="298080"/>
            <a:ext cx="2829240" cy="2691360"/>
          </a:xfrm>
          <a:prstGeom prst="rect">
            <a:avLst/>
          </a:prstGeom>
          <a:ln w="0">
            <a:noFill/>
          </a:ln>
        </p:spPr>
      </p:pic>
      <p:sp>
        <p:nvSpPr>
          <p:cNvPr id="192" name=""/>
          <p:cNvSpPr txBox="1"/>
          <p:nvPr/>
        </p:nvSpPr>
        <p:spPr>
          <a:xfrm>
            <a:off x="1036800" y="3179880"/>
            <a:ext cx="9662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volvox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3978000" y="3179880"/>
            <a:ext cx="159696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scenedesmus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"/>
          <p:cNvSpPr txBox="1"/>
          <p:nvPr/>
        </p:nvSpPr>
        <p:spPr>
          <a:xfrm>
            <a:off x="7508160" y="3249720"/>
            <a:ext cx="16106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radiolaire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"/>
          <p:cNvSpPr txBox="1"/>
          <p:nvPr/>
        </p:nvSpPr>
        <p:spPr>
          <a:xfrm>
            <a:off x="3446280" y="6835680"/>
            <a:ext cx="32216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Chlamydomonas reinhardtii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4"/>
          <a:stretch/>
        </p:blipFill>
        <p:spPr>
          <a:xfrm>
            <a:off x="345240" y="328320"/>
            <a:ext cx="2680560" cy="268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70200" y="301320"/>
            <a:ext cx="99032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Cellule procaryote                     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Cellule eucaryote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800"/>
            </a:b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(archées   bactéries)                         (protistes    et     pluricellulaires) 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207000" y="2705040"/>
            <a:ext cx="4261680" cy="343152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>
            <a:off x="4516560" y="2574000"/>
            <a:ext cx="5541480" cy="393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28080" y="91080"/>
            <a:ext cx="10029240" cy="83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 algn="ctr">
              <a:spcAft>
                <a:spcPts val="1417"/>
              </a:spcAft>
              <a:buNone/>
            </a:pPr>
            <a:br>
              <a:rPr sz="2400"/>
            </a:b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 B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actéries et les Archées :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« Laboratoire de l’innovation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98280" y="1769040"/>
            <a:ext cx="987516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6289560" y="4328280"/>
            <a:ext cx="3581280" cy="3091680"/>
          </a:xfrm>
          <a:prstGeom prst="rect">
            <a:avLst/>
          </a:prstGeom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2"/>
          <a:stretch/>
        </p:blipFill>
        <p:spPr>
          <a:xfrm>
            <a:off x="780120" y="4328280"/>
            <a:ext cx="3548160" cy="3087720"/>
          </a:xfrm>
          <a:prstGeom prst="rect">
            <a:avLst/>
          </a:prstGeom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3"/>
          <a:stretch/>
        </p:blipFill>
        <p:spPr>
          <a:xfrm>
            <a:off x="5911200" y="1356840"/>
            <a:ext cx="4048200" cy="2881080"/>
          </a:xfrm>
          <a:prstGeom prst="rect">
            <a:avLst/>
          </a:prstGeom>
          <a:ln w="0">
            <a:noFill/>
          </a:ln>
        </p:spPr>
      </p:pic>
      <p:sp>
        <p:nvSpPr>
          <p:cNvPr id="206" name=""/>
          <p:cNvSpPr txBox="1"/>
          <p:nvPr/>
        </p:nvSpPr>
        <p:spPr>
          <a:xfrm>
            <a:off x="84240" y="1260720"/>
            <a:ext cx="6331320" cy="38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Croissance exponentielle: 1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Bact.           5 X 10</a:t>
            </a:r>
            <a:r>
              <a:rPr b="0" lang="fr-FR" sz="2000" spc="-1" strike="noStrike" baseline="33000">
                <a:solidFill>
                  <a:srgbClr val="000000"/>
                </a:solidFill>
                <a:latin typeface="Times New Roman"/>
                <a:ea typeface="Microsoft YaHei"/>
              </a:rPr>
              <a:t>9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Bact./jour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Reproduction asexuée et Parasexualité    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Transmission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«verticale »mais aussi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horizontale »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des gènes :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Diversité incommensurable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Interactions métaboliques entre populations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à exigences différentes :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3837960" y="1456920"/>
            <a:ext cx="504360" cy="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rcRect l="38932" t="8300" r="29643" b="42139"/>
          <a:stretch/>
        </p:blipFill>
        <p:spPr>
          <a:xfrm>
            <a:off x="2830680" y="4668120"/>
            <a:ext cx="2198160" cy="2678400"/>
          </a:xfrm>
          <a:prstGeom prst="rect">
            <a:avLst/>
          </a:prstGeom>
          <a:ln w="0">
            <a:noFill/>
          </a:ln>
        </p:spPr>
      </p:pic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5154840" y="4174200"/>
            <a:ext cx="4759200" cy="3272400"/>
          </a:xfrm>
          <a:prstGeom prst="rect">
            <a:avLst/>
          </a:prstGeom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rcRect l="10343" t="0" r="17890" b="23135"/>
          <a:stretch/>
        </p:blipFill>
        <p:spPr>
          <a:xfrm>
            <a:off x="223560" y="5499000"/>
            <a:ext cx="2549880" cy="193896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4"/>
          <a:srcRect l="0" t="0" r="60333" b="41494"/>
          <a:stretch/>
        </p:blipFill>
        <p:spPr>
          <a:xfrm>
            <a:off x="153720" y="162360"/>
            <a:ext cx="2634840" cy="3002040"/>
          </a:xfrm>
          <a:prstGeom prst="rect">
            <a:avLst/>
          </a:prstGeom>
          <a:ln w="0">
            <a:noFill/>
          </a:ln>
        </p:spPr>
      </p:pic>
      <p:sp>
        <p:nvSpPr>
          <p:cNvPr id="212" name=""/>
          <p:cNvSpPr txBox="1"/>
          <p:nvPr/>
        </p:nvSpPr>
        <p:spPr>
          <a:xfrm>
            <a:off x="5008320" y="3637080"/>
            <a:ext cx="18072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5"/>
          <a:srcRect l="3649" t="4957" r="8762" b="14639"/>
          <a:stretch/>
        </p:blipFill>
        <p:spPr>
          <a:xfrm>
            <a:off x="266400" y="3291480"/>
            <a:ext cx="2534400" cy="2129400"/>
          </a:xfrm>
          <a:prstGeom prst="rect">
            <a:avLst/>
          </a:prstGeom>
          <a:ln w="0">
            <a:noFill/>
          </a:ln>
        </p:spPr>
      </p:pic>
      <p:sp>
        <p:nvSpPr>
          <p:cNvPr id="214" name=""/>
          <p:cNvSpPr txBox="1"/>
          <p:nvPr/>
        </p:nvSpPr>
        <p:spPr>
          <a:xfrm>
            <a:off x="2829600" y="126000"/>
            <a:ext cx="7367760" cy="747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      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Les « biofilms » bactériens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Bactéries et Archées passent de manière réversible d’une vie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libre à des formes »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coloniales »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sur des supports. (99 % des cas)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Les « biofilms » sont de véritables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« pseudo organismes »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« 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Coopérations renforcées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 » , différentiation avec des propriétés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émergentes.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Meilleure résistance  aux agressions.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C’est une survivance des tentatives pour aller vers l’organisation pluricellulaire           (dès - 3,5 Ga)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29520" y="-5400"/>
            <a:ext cx="9856440" cy="63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Le Darwinisme « historique » en résumé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28080" y="812520"/>
            <a:ext cx="10183320" cy="380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êtres vivants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se transforment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continuellement par des «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variations aléatoires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plus ou moins avantageuses, certaines héréditaires.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Dans des environnements locaux contraignants,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une « sélection naturelle »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trie les mieux adaptés en favorisant les meilleures aptitudes à se nourrir et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se reproduire.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C'est « une lutte pour l'existence » 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.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3445200" y="3300480"/>
            <a:ext cx="2271600" cy="340920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 txBox="1"/>
          <p:nvPr/>
        </p:nvSpPr>
        <p:spPr>
          <a:xfrm>
            <a:off x="3795480" y="6805440"/>
            <a:ext cx="1473120" cy="596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L’origine des espèces 1859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2"/>
          <a:stretch/>
        </p:blipFill>
        <p:spPr>
          <a:xfrm>
            <a:off x="272880" y="3223440"/>
            <a:ext cx="2476080" cy="3476160"/>
          </a:xfrm>
          <a:prstGeom prst="rect">
            <a:avLst/>
          </a:prstGeom>
          <a:ln w="0">
            <a:noFill/>
          </a:ln>
        </p:spPr>
      </p:pic>
      <p:sp>
        <p:nvSpPr>
          <p:cNvPr id="56" name=""/>
          <p:cNvSpPr txBox="1"/>
          <p:nvPr/>
        </p:nvSpPr>
        <p:spPr>
          <a:xfrm>
            <a:off x="660960" y="6794280"/>
            <a:ext cx="17560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Charles Darwin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1809-1882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3"/>
          <a:stretch/>
        </p:blipFill>
        <p:spPr>
          <a:xfrm>
            <a:off x="7364880" y="3263400"/>
            <a:ext cx="2137320" cy="3403800"/>
          </a:xfrm>
          <a:prstGeom prst="rect">
            <a:avLst/>
          </a:prstGeom>
          <a:ln w="0">
            <a:noFill/>
          </a:ln>
        </p:spPr>
      </p:pic>
      <p:sp>
        <p:nvSpPr>
          <p:cNvPr id="58" name=""/>
          <p:cNvSpPr txBox="1"/>
          <p:nvPr/>
        </p:nvSpPr>
        <p:spPr>
          <a:xfrm>
            <a:off x="7550280" y="6821280"/>
            <a:ext cx="2058840" cy="630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La filiation de    l’homme 1871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70200" y="301320"/>
            <a:ext cx="99032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fr-FR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Cellule procaryote                     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Cellule eucaryote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800"/>
            </a:b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              (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archées   bactéries)                         (protistes    et     pluricellulaires) 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                     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263160" y="1836360"/>
            <a:ext cx="4261680" cy="343152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4502520" y="1761480"/>
            <a:ext cx="5541480" cy="393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26000" y="161280"/>
            <a:ext cx="990324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Origine de la cellule « Eucaryote » :      </a:t>
            </a:r>
            <a:r>
              <a:rPr b="1" i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Théorie e</a:t>
            </a:r>
            <a:r>
              <a:rPr b="1" i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ndosymbiotique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rcRect l="5740" t="2911" r="4825" b="11787"/>
          <a:stretch/>
        </p:blipFill>
        <p:spPr>
          <a:xfrm>
            <a:off x="-1440" y="1011240"/>
            <a:ext cx="6038640" cy="4475880"/>
          </a:xfrm>
          <a:prstGeom prst="rect">
            <a:avLst/>
          </a:prstGeom>
          <a:ln w="0">
            <a:noFill/>
          </a:ln>
        </p:spPr>
      </p:pic>
      <p:sp>
        <p:nvSpPr>
          <p:cNvPr id="221" name=""/>
          <p:cNvSpPr txBox="1"/>
          <p:nvPr/>
        </p:nvSpPr>
        <p:spPr>
          <a:xfrm>
            <a:off x="6135480" y="1933200"/>
            <a:ext cx="3781440" cy="287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Les cellules eucaryotes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sont des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« chimères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Endosymbioses successives de plusieurs   bactéries  archées  virus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ancestrales réalisées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entre 2 et 1,5 G.A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2"/>
          <a:stretch/>
        </p:blipFill>
        <p:spPr>
          <a:xfrm>
            <a:off x="4053240" y="4119120"/>
            <a:ext cx="5990400" cy="3436200"/>
          </a:xfrm>
          <a:prstGeom prst="rect">
            <a:avLst/>
          </a:prstGeom>
          <a:ln w="0">
            <a:noFill/>
          </a:ln>
        </p:spPr>
      </p:pic>
      <p:sp>
        <p:nvSpPr>
          <p:cNvPr id="223" name=""/>
          <p:cNvSpPr txBox="1"/>
          <p:nvPr/>
        </p:nvSpPr>
        <p:spPr>
          <a:xfrm>
            <a:off x="98280" y="5939280"/>
            <a:ext cx="389376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  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Cellule eucaryote de Maïs: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                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3 lignées de gènes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(dont 2 appartenant à des bactéries)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84240" y="199800"/>
            <a:ext cx="9987120" cy="96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Origine de la cellule « Eucaryote » :      </a:t>
            </a:r>
            <a:r>
              <a:rPr b="1" i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Théorie e</a:t>
            </a:r>
            <a:r>
              <a:rPr b="1" i="1" lang="fr-FR" sz="26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ndosymbiotique</a:t>
            </a: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 </a:t>
            </a:r>
            <a:br>
              <a:rPr sz="2400"/>
            </a:b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5" name=""/>
          <p:cNvGraphicFramePr/>
          <p:nvPr/>
        </p:nvGraphicFramePr>
        <p:xfrm>
          <a:off x="6062760" y="6758280"/>
          <a:ext cx="2892240" cy="356760"/>
        </p:xfrm>
        <a:graphic>
          <a:graphicData uri="http://schemas.openxmlformats.org/drawingml/2006/table">
            <a:tbl>
              <a:tblPr/>
              <a:tblGrid>
                <a:gridCol w="2892600"/>
              </a:tblGrid>
              <a:tr h="357120">
                <a:tc>
                  <a:txBody>
                    <a:bodyPr lIns="90000" rIns="90000" tIns="46800" bIns="46800" anchor="t">
                      <a:noAutofit/>
                    </a:bodyPr>
                    <a:p>
                      <a:pPr indent="0">
                        <a:buNone/>
                      </a:pPr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   </a:t>
                      </a: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Bactérie + virus</a:t>
                      </a:r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</a:tbl>
          </a:graphicData>
        </a:graphic>
      </p:graphicFrame>
      <p:pic>
        <p:nvPicPr>
          <p:cNvPr id="226" name="" descr=""/>
          <p:cNvPicPr/>
          <p:nvPr/>
        </p:nvPicPr>
        <p:blipFill>
          <a:blip r:embed="rId1"/>
          <a:srcRect l="0" t="20158" r="0" b="0"/>
          <a:stretch/>
        </p:blipFill>
        <p:spPr>
          <a:xfrm>
            <a:off x="753840" y="2216160"/>
            <a:ext cx="5941800" cy="4278960"/>
          </a:xfrm>
          <a:prstGeom prst="rect">
            <a:avLst/>
          </a:prstGeom>
          <a:ln w="0">
            <a:noFill/>
          </a:ln>
        </p:spPr>
      </p:pic>
      <p:sp>
        <p:nvSpPr>
          <p:cNvPr id="227" name=""/>
          <p:cNvSpPr/>
          <p:nvPr/>
        </p:nvSpPr>
        <p:spPr>
          <a:xfrm flipH="1" flipV="1">
            <a:off x="5624280" y="3930840"/>
            <a:ext cx="1617840" cy="2797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8" name=""/>
          <p:cNvGraphicFramePr/>
          <p:nvPr/>
        </p:nvGraphicFramePr>
        <p:xfrm>
          <a:off x="6939720" y="1959840"/>
          <a:ext cx="1935000" cy="349560"/>
        </p:xfrm>
        <a:graphic>
          <a:graphicData uri="http://schemas.openxmlformats.org/drawingml/2006/table">
            <a:tbl>
              <a:tblPr/>
              <a:tblGrid>
                <a:gridCol w="1935360"/>
              </a:tblGrid>
              <a:tr h="34992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fr-FR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</a:t>
                      </a: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archée</a:t>
                      </a:r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</a:tbl>
          </a:graphicData>
        </a:graphic>
      </p:graphicFrame>
      <p:sp>
        <p:nvSpPr>
          <p:cNvPr id="229" name=""/>
          <p:cNvSpPr/>
          <p:nvPr/>
        </p:nvSpPr>
        <p:spPr>
          <a:xfrm flipH="1">
            <a:off x="6289560" y="2343600"/>
            <a:ext cx="1769040" cy="11638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1106640" y="1582920"/>
            <a:ext cx="2997360" cy="39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Origine des mitochondries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 txBox="1"/>
          <p:nvPr/>
        </p:nvSpPr>
        <p:spPr>
          <a:xfrm>
            <a:off x="1042200" y="6384240"/>
            <a:ext cx="2762280" cy="343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Origine des chloroplastes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"/>
          <p:cNvSpPr txBox="1"/>
          <p:nvPr/>
        </p:nvSpPr>
        <p:spPr>
          <a:xfrm>
            <a:off x="378360" y="3642120"/>
            <a:ext cx="1372680" cy="378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Bactéries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"/>
          <p:cNvSpPr/>
          <p:nvPr/>
        </p:nvSpPr>
        <p:spPr>
          <a:xfrm flipV="1">
            <a:off x="924480" y="3109680"/>
            <a:ext cx="742320" cy="5324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"/>
          <p:cNvSpPr/>
          <p:nvPr/>
        </p:nvSpPr>
        <p:spPr>
          <a:xfrm>
            <a:off x="896400" y="4020120"/>
            <a:ext cx="1359000" cy="3502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268920" y="94320"/>
            <a:ext cx="9690840" cy="69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Coraux:</a:t>
            </a: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      S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ymbiose entre une Algue et un Polype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74880" y="931680"/>
            <a:ext cx="4397760" cy="2981160"/>
          </a:xfrm>
          <a:prstGeom prst="rect">
            <a:avLst/>
          </a:prstGeom>
          <a:blipFill rotWithShape="0">
            <a:blip r:embed="rId1"/>
            <a:srcRect l="0" t="7559" r="0" b="3455"/>
            <a:stretch/>
          </a:blipFill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2"/>
          <a:srcRect l="0" t="2189" r="15839" b="14843"/>
          <a:stretch/>
        </p:blipFill>
        <p:spPr>
          <a:xfrm>
            <a:off x="5602320" y="826920"/>
            <a:ext cx="3591360" cy="2535120"/>
          </a:xfrm>
          <a:prstGeom prst="rect">
            <a:avLst/>
          </a:prstGeom>
          <a:ln w="0">
            <a:noFill/>
          </a:ln>
        </p:spPr>
      </p:pic>
      <p:pic>
        <p:nvPicPr>
          <p:cNvPr id="238" name="" descr=""/>
          <p:cNvPicPr/>
          <p:nvPr/>
        </p:nvPicPr>
        <p:blipFill>
          <a:blip r:embed="rId3"/>
          <a:stretch/>
        </p:blipFill>
        <p:spPr>
          <a:xfrm>
            <a:off x="124560" y="4181760"/>
            <a:ext cx="4161600" cy="3177000"/>
          </a:xfrm>
          <a:prstGeom prst="rect">
            <a:avLst/>
          </a:prstGeom>
          <a:ln w="0">
            <a:noFill/>
          </a:ln>
        </p:spPr>
      </p:pic>
      <p:pic>
        <p:nvPicPr>
          <p:cNvPr id="239" name="" descr="Afficher l'image d'origine"/>
          <p:cNvPicPr/>
          <p:nvPr/>
        </p:nvPicPr>
        <p:blipFill>
          <a:blip r:embed="rId4"/>
          <a:stretch/>
        </p:blipFill>
        <p:spPr>
          <a:xfrm>
            <a:off x="4692600" y="3469320"/>
            <a:ext cx="5081040" cy="396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12320" y="-27720"/>
            <a:ext cx="10001160" cy="106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br>
              <a:rPr sz="2600"/>
            </a:b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Symbiose entre une bactérie« Rhizobium »dans les nodosités des « légumineuses »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81360" y="1246320"/>
            <a:ext cx="7912800" cy="6375960"/>
          </a:xfrm>
          <a:prstGeom prst="rect">
            <a:avLst/>
          </a:prstGeom>
          <a:ln w="0">
            <a:noFill/>
          </a:ln>
        </p:spPr>
      </p:pic>
      <p:pic>
        <p:nvPicPr>
          <p:cNvPr id="243" name="" descr=""/>
          <p:cNvPicPr/>
          <p:nvPr/>
        </p:nvPicPr>
        <p:blipFill>
          <a:blip r:embed="rId2"/>
          <a:stretch/>
        </p:blipFill>
        <p:spPr>
          <a:xfrm>
            <a:off x="7522200" y="2460600"/>
            <a:ext cx="2286000" cy="406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28080" y="48960"/>
            <a:ext cx="100292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Symbiose entre une bactérie« Rhizobium »dans les nodosités des « légumineuses »           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Fixation de l’azote de l’air  (N</a:t>
            </a:r>
            <a:r>
              <a:rPr b="1" i="1" lang="fr-FR" sz="2400" spc="-1" strike="noStrike" baseline="-8000">
                <a:solidFill>
                  <a:srgbClr val="000000"/>
                </a:solidFill>
                <a:latin typeface="Times New Roman"/>
              </a:rPr>
              <a:t>2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)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139680" y="1517760"/>
            <a:ext cx="9931320" cy="603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1"/>
          <a:srcRect l="3501" t="0" r="663" b="0"/>
          <a:stretch/>
        </p:blipFill>
        <p:spPr>
          <a:xfrm>
            <a:off x="181440" y="1419480"/>
            <a:ext cx="6121080" cy="4118760"/>
          </a:xfrm>
          <a:prstGeom prst="rect">
            <a:avLst/>
          </a:prstGeom>
          <a:ln w="0">
            <a:noFill/>
          </a:ln>
        </p:spPr>
      </p:pic>
      <p:sp>
        <p:nvSpPr>
          <p:cNvPr id="247" name=""/>
          <p:cNvSpPr txBox="1"/>
          <p:nvPr/>
        </p:nvSpPr>
        <p:spPr>
          <a:xfrm>
            <a:off x="378360" y="6009480"/>
            <a:ext cx="536508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             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Stockage d’azote dans les sols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        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(</a:t>
            </a:r>
            <a:r>
              <a:rPr b="1" i="1" lang="fr-FR" sz="1600" spc="-1" strike="noStrike">
                <a:solidFill>
                  <a:srgbClr val="000000"/>
                </a:solidFill>
                <a:latin typeface="Arial"/>
                <a:ea typeface="Microsoft YaHei"/>
              </a:rPr>
              <a:t>Légumineuses, Acacia, Mimosa,</a:t>
            </a:r>
            <a:r>
              <a:rPr b="1" i="1" lang="fr-FR" sz="1600" spc="-1" strike="noStrike">
                <a:solidFill>
                  <a:srgbClr val="000000"/>
                </a:solidFill>
                <a:latin typeface="Arial"/>
              </a:rPr>
              <a:t>Aulnes,Argousiers)  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 txBox="1"/>
          <p:nvPr/>
        </p:nvSpPr>
        <p:spPr>
          <a:xfrm>
            <a:off x="6612120" y="1484640"/>
            <a:ext cx="3193200" cy="4637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 u="sng">
                <a:solidFill>
                  <a:srgbClr val="000000"/>
                </a:solidFill>
                <a:uFillTx/>
                <a:latin typeface="Arial"/>
              </a:rPr>
              <a:t>La plante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fournit l’eau les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sucres les ions minéraux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Une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« legh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émoglobine »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transporte l’O2 dans la nodosité.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O2 ne pénètre pas dans la bactérie.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6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 txBox="1"/>
          <p:nvPr/>
        </p:nvSpPr>
        <p:spPr>
          <a:xfrm>
            <a:off x="6526800" y="4825440"/>
            <a:ext cx="322236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Transformation de (N2) en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acides aminés par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une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«nitrogénase»anaérobie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de la </a:t>
            </a:r>
            <a:r>
              <a:rPr b="1" i="1" lang="fr-FR" sz="1800" spc="-1" strike="noStrike" u="sng">
                <a:solidFill>
                  <a:srgbClr val="000000"/>
                </a:solidFill>
                <a:uFillTx/>
                <a:latin typeface="Arial"/>
              </a:rPr>
              <a:t>bactérie</a:t>
            </a:r>
            <a:r>
              <a:rPr b="1" i="1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28080" y="77040"/>
            <a:ext cx="10057320" cy="94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Mycorhizes : </a:t>
            </a:r>
            <a:br>
              <a:rPr sz="2400"/>
            </a:b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champignons associés aux racines des plantes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 txBox="1"/>
          <p:nvPr/>
        </p:nvSpPr>
        <p:spPr>
          <a:xfrm>
            <a:off x="36720" y="178920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fr-FR" sz="4400" spc="-1" strike="noStrike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253" name=""/>
          <p:cNvSpPr txBox="1"/>
          <p:nvPr/>
        </p:nvSpPr>
        <p:spPr>
          <a:xfrm>
            <a:off x="36720" y="325692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3200" spc="-1" strike="noStrike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rcRect l="4113" t="5324" r="3468" b="6614"/>
          <a:stretch/>
        </p:blipFill>
        <p:spPr>
          <a:xfrm>
            <a:off x="4998240" y="1219320"/>
            <a:ext cx="4874040" cy="3584160"/>
          </a:xfrm>
          <a:prstGeom prst="rect">
            <a:avLst/>
          </a:prstGeom>
          <a:ln w="0">
            <a:noFill/>
          </a:ln>
        </p:spPr>
      </p:pic>
      <p:pic>
        <p:nvPicPr>
          <p:cNvPr id="255" name="" descr=""/>
          <p:cNvPicPr/>
          <p:nvPr/>
        </p:nvPicPr>
        <p:blipFill>
          <a:blip r:embed="rId2"/>
          <a:stretch/>
        </p:blipFill>
        <p:spPr>
          <a:xfrm>
            <a:off x="364320" y="1219320"/>
            <a:ext cx="4633920" cy="3793320"/>
          </a:xfrm>
          <a:prstGeom prst="rect">
            <a:avLst/>
          </a:prstGeom>
          <a:ln w="0">
            <a:noFill/>
          </a:ln>
        </p:spPr>
      </p:pic>
      <p:pic>
        <p:nvPicPr>
          <p:cNvPr id="256" name="" descr=""/>
          <p:cNvPicPr/>
          <p:nvPr/>
        </p:nvPicPr>
        <p:blipFill>
          <a:blip r:embed="rId3"/>
          <a:stretch/>
        </p:blipFill>
        <p:spPr>
          <a:xfrm>
            <a:off x="630360" y="4962600"/>
            <a:ext cx="4455360" cy="2475000"/>
          </a:xfrm>
          <a:prstGeom prst="rect">
            <a:avLst/>
          </a:prstGeom>
          <a:ln w="0">
            <a:noFill/>
          </a:ln>
        </p:spPr>
      </p:pic>
      <p:sp>
        <p:nvSpPr>
          <p:cNvPr id="257" name=""/>
          <p:cNvSpPr txBox="1"/>
          <p:nvPr/>
        </p:nvSpPr>
        <p:spPr>
          <a:xfrm>
            <a:off x="5309280" y="4918320"/>
            <a:ext cx="4622400" cy="242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Certaines plantes sont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mixotrophes 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: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Exemple des Orchidées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Elles ont une nourriture mixte à la fois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photosynthétique et nourrie en carbone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par ses champignons.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12320" y="149760"/>
            <a:ext cx="9833040" cy="73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Mycorhizes : 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</a:rPr>
              <a:t>champignons associés aux racines des plantes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1526040" y="161460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rcRect l="0" t="1181" r="2937" b="6177"/>
          <a:stretch/>
        </p:blipFill>
        <p:spPr>
          <a:xfrm>
            <a:off x="4243680" y="1008720"/>
            <a:ext cx="5546880" cy="3263400"/>
          </a:xfrm>
          <a:prstGeom prst="rect">
            <a:avLst/>
          </a:prstGeom>
          <a:ln w="0">
            <a:noFill/>
          </a:ln>
        </p:spPr>
      </p:pic>
      <p:pic>
        <p:nvPicPr>
          <p:cNvPr id="261" name="" descr=""/>
          <p:cNvPicPr/>
          <p:nvPr/>
        </p:nvPicPr>
        <p:blipFill>
          <a:blip r:embed="rId2"/>
          <a:srcRect l="26636" t="0" r="0" b="0"/>
          <a:stretch/>
        </p:blipFill>
        <p:spPr>
          <a:xfrm>
            <a:off x="3543840" y="4454280"/>
            <a:ext cx="2193840" cy="2983680"/>
          </a:xfrm>
          <a:prstGeom prst="rect">
            <a:avLst/>
          </a:prstGeom>
          <a:ln w="0">
            <a:noFill/>
          </a:ln>
        </p:spPr>
      </p:pic>
      <p:pic>
        <p:nvPicPr>
          <p:cNvPr id="262" name="" descr=""/>
          <p:cNvPicPr/>
          <p:nvPr/>
        </p:nvPicPr>
        <p:blipFill>
          <a:blip r:embed="rId3"/>
          <a:srcRect l="9590" t="0" r="0" b="0"/>
          <a:stretch/>
        </p:blipFill>
        <p:spPr>
          <a:xfrm>
            <a:off x="5883480" y="4454640"/>
            <a:ext cx="3962520" cy="289260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4"/>
          <a:srcRect l="14081" t="1654" r="0" b="15332"/>
          <a:stretch/>
        </p:blipFill>
        <p:spPr>
          <a:xfrm>
            <a:off x="294120" y="4390200"/>
            <a:ext cx="3056040" cy="3105720"/>
          </a:xfrm>
          <a:prstGeom prst="rect">
            <a:avLst/>
          </a:prstGeom>
          <a:ln w="0">
            <a:noFill/>
          </a:ln>
        </p:spPr>
      </p:pic>
      <p:pic>
        <p:nvPicPr>
          <p:cNvPr id="264" name="" descr=""/>
          <p:cNvPicPr/>
          <p:nvPr/>
        </p:nvPicPr>
        <p:blipFill>
          <a:blip r:embed="rId5"/>
          <a:stretch/>
        </p:blipFill>
        <p:spPr>
          <a:xfrm>
            <a:off x="210240" y="1107000"/>
            <a:ext cx="3557880" cy="311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5150160" y="3323160"/>
            <a:ext cx="2928600" cy="2725200"/>
          </a:xfrm>
          <a:prstGeom prst="rect">
            <a:avLst/>
          </a:prstGeom>
          <a:ln w="0">
            <a:noFill/>
          </a:ln>
        </p:spPr>
      </p:pic>
      <p:sp>
        <p:nvSpPr>
          <p:cNvPr id="267" name=""/>
          <p:cNvSpPr txBox="1"/>
          <p:nvPr/>
        </p:nvSpPr>
        <p:spPr>
          <a:xfrm>
            <a:off x="98280" y="4636080"/>
            <a:ext cx="4790520" cy="2843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Microsoft YaHei"/>
              </a:rPr>
              <a:t>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Termites: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Symbiose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avec un champignon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ou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des protozoaires qui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prédigèrent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cellulose et la lignine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Des bactéries apportent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d’azote à partir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</a:t>
            </a: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des  déchets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"/>
          <p:cNvSpPr txBox="1"/>
          <p:nvPr/>
        </p:nvSpPr>
        <p:spPr>
          <a:xfrm>
            <a:off x="5140800" y="6241680"/>
            <a:ext cx="4799160" cy="93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Scolytes: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sporothèque transporte les </a:t>
            </a:r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spores                   d’ un champignon symbiotique associé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5132880" y="301320"/>
            <a:ext cx="4741560" cy="2873520"/>
          </a:xfrm>
          <a:prstGeom prst="rect">
            <a:avLst/>
          </a:prstGeom>
          <a:ln w="0"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8214480" y="3296160"/>
            <a:ext cx="1726920" cy="2650680"/>
          </a:xfrm>
          <a:prstGeom prst="rect">
            <a:avLst/>
          </a:prstGeom>
          <a:ln w="0">
            <a:noFill/>
          </a:ln>
        </p:spPr>
      </p:pic>
      <p:pic>
        <p:nvPicPr>
          <p:cNvPr id="271" name="" descr=""/>
          <p:cNvPicPr/>
          <p:nvPr/>
        </p:nvPicPr>
        <p:blipFill>
          <a:blip r:embed="rId4"/>
          <a:srcRect l="0" t="4005" r="0" b="20411"/>
          <a:stretch/>
        </p:blipFill>
        <p:spPr>
          <a:xfrm>
            <a:off x="592560" y="280800"/>
            <a:ext cx="2881800" cy="4237920"/>
          </a:xfrm>
          <a:prstGeom prst="rect">
            <a:avLst/>
          </a:prstGeom>
          <a:ln w="0">
            <a:noFill/>
          </a:ln>
        </p:spPr>
      </p:pic>
      <p:sp>
        <p:nvSpPr>
          <p:cNvPr id="272" name=""/>
          <p:cNvSpPr/>
          <p:nvPr/>
        </p:nvSpPr>
        <p:spPr>
          <a:xfrm flipV="1">
            <a:off x="7788240" y="4776480"/>
            <a:ext cx="966600" cy="154080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0" y="-48240"/>
            <a:ext cx="10055520" cy="174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</a:t>
            </a:r>
            <a:r>
              <a:rPr b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Symbiodiversité généralisée :    </a:t>
            </a:r>
            <a:r>
              <a:rPr b="1" i="1" lang="fr-FR" sz="24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Ecosystème des sources chaudes</a:t>
            </a:r>
            <a:br>
              <a:rPr sz="2200"/>
            </a:b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</a:t>
            </a:r>
            <a:br>
              <a:rPr sz="2200"/>
            </a:b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Symbiose entre Archées chimio-synthétiques et Vers Annélides</a:t>
            </a:r>
            <a:br>
              <a:rPr sz="2000"/>
            </a:b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      Symbiose entre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Modioles, Crevettes et Bactéries</a:t>
            </a:r>
            <a:br>
              <a:rPr sz="2000"/>
            </a:b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rcRect l="49764" t="0" r="0" b="0"/>
          <a:stretch/>
        </p:blipFill>
        <p:spPr>
          <a:xfrm>
            <a:off x="5217480" y="1829520"/>
            <a:ext cx="4139280" cy="4094280"/>
          </a:xfrm>
          <a:prstGeom prst="rect">
            <a:avLst/>
          </a:prstGeom>
          <a:ln w="0">
            <a:noFill/>
          </a:ln>
        </p:spPr>
      </p:pic>
      <p:pic>
        <p:nvPicPr>
          <p:cNvPr id="275" name="" descr=""/>
          <p:cNvPicPr/>
          <p:nvPr/>
        </p:nvPicPr>
        <p:blipFill>
          <a:blip r:embed="rId2"/>
          <a:srcRect l="0" t="0" r="54740" b="0"/>
          <a:stretch/>
        </p:blipFill>
        <p:spPr>
          <a:xfrm>
            <a:off x="490320" y="1821240"/>
            <a:ext cx="3873600" cy="4139280"/>
          </a:xfrm>
          <a:prstGeom prst="rect">
            <a:avLst/>
          </a:prstGeom>
          <a:ln w="0">
            <a:noFill/>
          </a:ln>
        </p:spPr>
      </p:pic>
      <p:sp>
        <p:nvSpPr>
          <p:cNvPr id="276" name=""/>
          <p:cNvSpPr txBox="1"/>
          <p:nvPr/>
        </p:nvSpPr>
        <p:spPr>
          <a:xfrm>
            <a:off x="3655800" y="6078960"/>
            <a:ext cx="215712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2000" spc="-1" strike="noStrike" u="sng">
                <a:solidFill>
                  <a:srgbClr val="000000"/>
                </a:solidFill>
                <a:uFillTx/>
                <a:latin typeface="Times New Roman"/>
              </a:rPr>
              <a:t>Source d’ énergie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"/>
          <p:cNvSpPr txBox="1"/>
          <p:nvPr/>
        </p:nvSpPr>
        <p:spPr>
          <a:xfrm>
            <a:off x="462240" y="6647040"/>
            <a:ext cx="3193560" cy="963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Oxydation de l’eau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«Lumière et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Chlorophylle»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"/>
          <p:cNvSpPr txBox="1"/>
          <p:nvPr/>
        </p:nvSpPr>
        <p:spPr>
          <a:xfrm>
            <a:off x="5715000" y="6724080"/>
            <a:ext cx="4286520" cy="681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Oxydation de SH2, CH4, etc...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«Sources chaudes à l’Obscurité»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"/>
          <p:cNvSpPr/>
          <p:nvPr/>
        </p:nvSpPr>
        <p:spPr>
          <a:xfrm flipH="1">
            <a:off x="2045160" y="6303240"/>
            <a:ext cx="1680840" cy="3924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"/>
          <p:cNvSpPr/>
          <p:nvPr/>
        </p:nvSpPr>
        <p:spPr>
          <a:xfrm>
            <a:off x="5827320" y="6317280"/>
            <a:ext cx="1680840" cy="4204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68560"/>
            <a:ext cx="9071640" cy="109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Evolution de la Phalène du Bouleau          (</a:t>
            </a:r>
            <a:r>
              <a:rPr b="1" i="1" lang="fr-FR" sz="2600" spc="-1" strike="noStrike">
                <a:solidFill>
                  <a:srgbClr val="000000"/>
                </a:solidFill>
                <a:latin typeface="Times New Roman"/>
              </a:rPr>
              <a:t>Biston bétularia)</a:t>
            </a:r>
            <a:br>
              <a:rPr sz="2600"/>
            </a:br>
            <a:br>
              <a:rPr sz="2600"/>
            </a:br>
            <a:r>
              <a:rPr b="1" lang="fr-FR" sz="2600" spc="-1" strike="noStrike">
                <a:solidFill>
                  <a:srgbClr val="000000"/>
                </a:solidFill>
                <a:latin typeface="Times New Roman"/>
              </a:rPr>
              <a:t>le mélanisme industriel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275040" y="1769040"/>
            <a:ext cx="9482760" cy="462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398880" y="2500920"/>
            <a:ext cx="9276840" cy="2533320"/>
          </a:xfrm>
          <a:prstGeom prst="rect">
            <a:avLst/>
          </a:prstGeom>
          <a:ln w="0">
            <a:noFill/>
          </a:ln>
        </p:spPr>
      </p:pic>
      <p:sp>
        <p:nvSpPr>
          <p:cNvPr id="62" name=""/>
          <p:cNvSpPr txBox="1"/>
          <p:nvPr/>
        </p:nvSpPr>
        <p:spPr>
          <a:xfrm>
            <a:off x="1364760" y="5664960"/>
            <a:ext cx="3259800" cy="63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Variété « typica » </a:t>
            </a:r>
            <a:r>
              <a:rPr b="1" lang="fr-FR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fr-FR" sz="1800" spc="-1" strike="noStrike">
                <a:solidFill>
                  <a:srgbClr val="000000"/>
                </a:solidFill>
                <a:latin typeface="Arial"/>
              </a:rPr>
              <a:t>                                               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5856840" y="5703120"/>
            <a:ext cx="345024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Variété « carbonaria» 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"/>
          <p:cNvSpPr txBox="1"/>
          <p:nvPr/>
        </p:nvSpPr>
        <p:spPr>
          <a:xfrm>
            <a:off x="4751640" y="1633680"/>
            <a:ext cx="2322360" cy="16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Une LegHémoglobine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Transporte O2 et             SH2 vers le                  trophosome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/>
          <a:srcRect l="9980" t="10504" r="6572" b="7483"/>
          <a:stretch/>
        </p:blipFill>
        <p:spPr>
          <a:xfrm>
            <a:off x="7074000" y="102600"/>
            <a:ext cx="2702880" cy="32594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83" name=""/>
          <p:cNvGraphicFramePr/>
          <p:nvPr/>
        </p:nvGraphicFramePr>
        <p:xfrm>
          <a:off x="650160" y="3764520"/>
          <a:ext cx="3885480" cy="710640"/>
        </p:xfrm>
        <a:graphic>
          <a:graphicData uri="http://schemas.openxmlformats.org/drawingml/2006/table">
            <a:tbl>
              <a:tblPr/>
              <a:tblGrid>
                <a:gridCol w="3885840"/>
              </a:tblGrid>
              <a:tr h="711000"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/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Riftia pachyptila </a:t>
                      </a:r>
                      <a:r>
                        <a:rPr b="1" lang="fr-FR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(Ver Annelide)</a:t>
                      </a:r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84" name=""/>
          <p:cNvSpPr txBox="1"/>
          <p:nvPr/>
        </p:nvSpPr>
        <p:spPr>
          <a:xfrm>
            <a:off x="5729760" y="6770880"/>
            <a:ext cx="4412160" cy="84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2 Archées symbiontes des «Modioles»              dans les branchies (bactériocytes) 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2"/>
          <a:srcRect l="0" t="0" r="13622" b="6997"/>
          <a:stretch/>
        </p:blipFill>
        <p:spPr>
          <a:xfrm>
            <a:off x="336960" y="154800"/>
            <a:ext cx="4313520" cy="3483360"/>
          </a:xfrm>
          <a:prstGeom prst="rect">
            <a:avLst/>
          </a:prstGeom>
          <a:ln w="0">
            <a:noFill/>
          </a:ln>
        </p:spPr>
      </p:pic>
      <p:pic>
        <p:nvPicPr>
          <p:cNvPr id="286" name="" descr=""/>
          <p:cNvPicPr/>
          <p:nvPr/>
        </p:nvPicPr>
        <p:blipFill>
          <a:blip r:embed="rId3"/>
          <a:srcRect l="3620" t="4430" r="9874" b="0"/>
          <a:stretch/>
        </p:blipFill>
        <p:spPr>
          <a:xfrm>
            <a:off x="196200" y="4173840"/>
            <a:ext cx="4538160" cy="2820240"/>
          </a:xfrm>
          <a:prstGeom prst="rect">
            <a:avLst/>
          </a:prstGeom>
          <a:ln w="0">
            <a:noFill/>
          </a:ln>
        </p:spPr>
      </p:pic>
      <p:sp>
        <p:nvSpPr>
          <p:cNvPr id="287" name=""/>
          <p:cNvSpPr txBox="1"/>
          <p:nvPr/>
        </p:nvSpPr>
        <p:spPr>
          <a:xfrm>
            <a:off x="98280" y="7102080"/>
            <a:ext cx="48603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«</a:t>
            </a:r>
            <a:r>
              <a:rPr b="1" lang="fr-FR" sz="1800" spc="-1" strike="noStrike">
                <a:solidFill>
                  <a:srgbClr val="000000"/>
                </a:solidFill>
                <a:latin typeface="Times New Roman"/>
              </a:rPr>
              <a:t>Modioles» et Crevettes associées à Riftia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4"/>
          <a:stretch/>
        </p:blipFill>
        <p:spPr>
          <a:xfrm>
            <a:off x="5757840" y="3712320"/>
            <a:ext cx="3939480" cy="294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"/>
          <p:cNvSpPr txBox="1"/>
          <p:nvPr/>
        </p:nvSpPr>
        <p:spPr>
          <a:xfrm>
            <a:off x="-90720" y="14040"/>
            <a:ext cx="10228320" cy="12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Double symbiose entre Modioles  (Bathymodiolus azoricus) et 2 bactéries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rcRect l="7102" t="7731" r="2981" b="0"/>
          <a:stretch/>
        </p:blipFill>
        <p:spPr>
          <a:xfrm>
            <a:off x="155160" y="1722960"/>
            <a:ext cx="5014800" cy="3104280"/>
          </a:xfrm>
          <a:prstGeom prst="rect">
            <a:avLst/>
          </a:prstGeom>
          <a:ln w="0">
            <a:noFill/>
          </a:ln>
        </p:spPr>
      </p:pic>
      <p:pic>
        <p:nvPicPr>
          <p:cNvPr id="291" name="" descr=""/>
          <p:cNvPicPr/>
          <p:nvPr/>
        </p:nvPicPr>
        <p:blipFill>
          <a:blip r:embed="rId2"/>
          <a:srcRect l="3162" t="0" r="0" b="8560"/>
          <a:stretch/>
        </p:blipFill>
        <p:spPr>
          <a:xfrm>
            <a:off x="5491440" y="1705320"/>
            <a:ext cx="4293720" cy="3028680"/>
          </a:xfrm>
          <a:prstGeom prst="rect">
            <a:avLst/>
          </a:prstGeom>
          <a:ln w="0">
            <a:noFill/>
          </a:ln>
        </p:spPr>
      </p:pic>
      <p:sp>
        <p:nvSpPr>
          <p:cNvPr id="292" name=""/>
          <p:cNvSpPr txBox="1"/>
          <p:nvPr/>
        </p:nvSpPr>
        <p:spPr>
          <a:xfrm>
            <a:off x="-266040" y="5154480"/>
            <a:ext cx="10365480" cy="2038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bactéries sont hébergées dans les branchies des Modioles dans des cellules spécialisées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(bactériocytes).                                     Elles vivent en symbiose avec les Modioles.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bactéries sont marquées grâce à des sondes fluorescentes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(en jaune des symbiontes méthanotrophes, en mauve des symbiontes sulfoxydants)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36080" y="44280"/>
            <a:ext cx="9978480" cy="968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Symbiodiversité généralisée</a:t>
            </a:r>
            <a:br>
              <a:rPr sz="2200"/>
            </a:b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des fourmis ,  des pucerons,  un végétal ,  plusieurs espèces de bactéries   </a:t>
            </a:r>
            <a:br>
              <a:rPr sz="2000"/>
            </a:b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+      une coccinelle !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280" cy="68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"/>
          <p:cNvSpPr txBox="1"/>
          <p:nvPr/>
        </p:nvSpPr>
        <p:spPr>
          <a:xfrm>
            <a:off x="68400" y="2484000"/>
            <a:ext cx="9081720" cy="923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fr-FR" sz="4400" spc="-1" strike="noStrike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pic>
        <p:nvPicPr>
          <p:cNvPr id="296" name="" descr=""/>
          <p:cNvPicPr/>
          <p:nvPr/>
        </p:nvPicPr>
        <p:blipFill>
          <a:blip r:embed="rId1"/>
          <a:srcRect l="6183" t="0" r="1169" b="7661"/>
          <a:stretch/>
        </p:blipFill>
        <p:spPr>
          <a:xfrm>
            <a:off x="347760" y="1135080"/>
            <a:ext cx="3809880" cy="3884400"/>
          </a:xfrm>
          <a:prstGeom prst="rect">
            <a:avLst/>
          </a:prstGeom>
          <a:ln w="0">
            <a:noFill/>
          </a:ln>
        </p:spPr>
      </p:pic>
      <p:pic>
        <p:nvPicPr>
          <p:cNvPr id="297" name="" descr=""/>
          <p:cNvPicPr/>
          <p:nvPr/>
        </p:nvPicPr>
        <p:blipFill>
          <a:blip r:embed="rId2"/>
          <a:srcRect l="11807" t="0" r="0" b="0"/>
          <a:stretch/>
        </p:blipFill>
        <p:spPr>
          <a:xfrm>
            <a:off x="4777560" y="1248840"/>
            <a:ext cx="4470840" cy="2939040"/>
          </a:xfrm>
          <a:prstGeom prst="rect">
            <a:avLst/>
          </a:prstGeom>
          <a:ln w="0">
            <a:noFill/>
          </a:ln>
        </p:spPr>
      </p:pic>
      <p:pic>
        <p:nvPicPr>
          <p:cNvPr id="298" name="" descr=""/>
          <p:cNvPicPr/>
          <p:nvPr/>
        </p:nvPicPr>
        <p:blipFill>
          <a:blip r:embed="rId3"/>
          <a:stretch/>
        </p:blipFill>
        <p:spPr>
          <a:xfrm>
            <a:off x="4755600" y="4455360"/>
            <a:ext cx="2638080" cy="2650320"/>
          </a:xfrm>
          <a:prstGeom prst="rect">
            <a:avLst/>
          </a:prstGeom>
          <a:ln w="0">
            <a:noFill/>
          </a:ln>
        </p:spPr>
      </p:pic>
      <p:sp>
        <p:nvSpPr>
          <p:cNvPr id="299" name=""/>
          <p:cNvSpPr txBox="1"/>
          <p:nvPr/>
        </p:nvSpPr>
        <p:spPr>
          <a:xfrm>
            <a:off x="7452000" y="4650120"/>
            <a:ext cx="2661120" cy="2269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Bactéries symbiotes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dans « bactériocytes »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d’un puceron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ff0000"/>
                </a:solidFill>
                <a:latin typeface="Times New Roman"/>
              </a:rPr>
              <a:t>Apport d’acides aminés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ff0000"/>
                </a:solidFill>
                <a:latin typeface="Times New Roman"/>
              </a:rPr>
              <a:t>     </a:t>
            </a:r>
            <a:r>
              <a:rPr b="1" i="1" lang="fr-FR" sz="2000" spc="-1" strike="noStrike">
                <a:solidFill>
                  <a:srgbClr val="ff0000"/>
                </a:solidFill>
                <a:latin typeface="Times New Roman"/>
              </a:rPr>
              <a:t>à la sève carencée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"/>
          <p:cNvSpPr/>
          <p:nvPr/>
        </p:nvSpPr>
        <p:spPr>
          <a:xfrm flipH="1">
            <a:off x="6191280" y="5308560"/>
            <a:ext cx="1372680" cy="4903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"/>
          <p:cNvSpPr/>
          <p:nvPr/>
        </p:nvSpPr>
        <p:spPr>
          <a:xfrm flipH="1">
            <a:off x="6023160" y="4888440"/>
            <a:ext cx="1526760" cy="126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"/>
          <p:cNvSpPr/>
          <p:nvPr/>
        </p:nvSpPr>
        <p:spPr>
          <a:xfrm flipH="1" flipV="1">
            <a:off x="7858080" y="2857680"/>
            <a:ext cx="644400" cy="180648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"/>
          <p:cNvSpPr/>
          <p:nvPr/>
        </p:nvSpPr>
        <p:spPr>
          <a:xfrm flipH="1" flipV="1">
            <a:off x="7199640" y="3740040"/>
            <a:ext cx="882720" cy="92412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4"/>
          <a:stretch/>
        </p:blipFill>
        <p:spPr>
          <a:xfrm>
            <a:off x="378000" y="5155200"/>
            <a:ext cx="3840120" cy="235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0" y="105120"/>
            <a:ext cx="9973440" cy="111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br>
              <a:rPr sz="2000"/>
            </a:b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Une bactérie  provoque la bioluminescence d’un Calamar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" descr=""/>
          <p:cNvPicPr/>
          <p:nvPr/>
        </p:nvPicPr>
        <p:blipFill>
          <a:blip r:embed="rId1"/>
          <a:stretch/>
        </p:blipFill>
        <p:spPr>
          <a:xfrm>
            <a:off x="5434560" y="1301760"/>
            <a:ext cx="4665240" cy="2931480"/>
          </a:xfrm>
          <a:prstGeom prst="rect">
            <a:avLst/>
          </a:prstGeom>
          <a:ln w="0">
            <a:noFill/>
          </a:ln>
        </p:spPr>
      </p:pic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143640" y="1354680"/>
            <a:ext cx="5312160" cy="3450960"/>
          </a:xfrm>
          <a:prstGeom prst="rect">
            <a:avLst/>
          </a:prstGeom>
          <a:ln w="0">
            <a:noFill/>
          </a:ln>
        </p:spPr>
      </p:pic>
      <p:sp>
        <p:nvSpPr>
          <p:cNvPr id="308" name=""/>
          <p:cNvSpPr txBox="1"/>
          <p:nvPr/>
        </p:nvSpPr>
        <p:spPr>
          <a:xfrm>
            <a:off x="38520" y="4848120"/>
            <a:ext cx="9978840" cy="2627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calamar 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«Euprymna scolopes»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héberge une colonie de bactéries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«Vibrio fischeri»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,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responsables de la bioluminescence du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petit mollusque.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  calamar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vit la journée enfoui dans le sable des eaux peu profondes d’Hawaï. Il est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actif  et bioluminescent la nuit ce qui lui permet</a:t>
            </a:r>
            <a:r>
              <a:rPr b="1" lang="fr-FR" sz="2000" spc="-1" strike="noStrike" u="sng">
                <a:solidFill>
                  <a:srgbClr val="000000"/>
                </a:solidFill>
                <a:uFillTx/>
                <a:latin typeface="Times New Roman"/>
              </a:rPr>
              <a:t> d’effacer l’ombre projetée sur les fonds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par  les lumières nocturnes et d’échapper ainsi aux prédateurs.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De plus, un nuage de bactéries bioluminescentes peut être brusquement lâché en cas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d’attaque d’un poisson.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3390840" y="157680"/>
            <a:ext cx="4399200" cy="4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Symbiodiversité généralisée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84240" y="147240"/>
            <a:ext cx="9931320" cy="72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Symbiodiversité généralisée :</a:t>
            </a:r>
            <a:br>
              <a:rPr sz="2400"/>
            </a:b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 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« Endosymbioses multiples emboîtées »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-41400" y="868680"/>
            <a:ext cx="10056960" cy="6620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 u="sng">
                <a:solidFill>
                  <a:srgbClr val="000000"/>
                </a:solidFill>
                <a:uFillTx/>
                <a:latin typeface="Times New Roman"/>
              </a:rPr>
              <a:t>Un exemple d’endosymbiose à trois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 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La cochenille farineuse du citronnier 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«Planococcus»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héberge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2 bactéries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emboît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ées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«Tremblaya»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qui elle-même contient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«Moranella»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" descr=""/>
          <p:cNvPicPr/>
          <p:nvPr/>
        </p:nvPicPr>
        <p:blipFill>
          <a:blip r:embed="rId1"/>
          <a:srcRect l="0" t="12119" r="0" b="0"/>
          <a:stretch/>
        </p:blipFill>
        <p:spPr>
          <a:xfrm>
            <a:off x="741600" y="3992040"/>
            <a:ext cx="4188960" cy="346932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2"/>
          <a:stretch/>
        </p:blipFill>
        <p:spPr>
          <a:xfrm>
            <a:off x="6485400" y="2899440"/>
            <a:ext cx="3515400" cy="2125440"/>
          </a:xfrm>
          <a:prstGeom prst="rect">
            <a:avLst/>
          </a:prstGeom>
          <a:ln w="0">
            <a:noFill/>
          </a:ln>
        </p:spPr>
      </p:pic>
      <p:sp>
        <p:nvSpPr>
          <p:cNvPr id="314" name=""/>
          <p:cNvSpPr txBox="1"/>
          <p:nvPr/>
        </p:nvSpPr>
        <p:spPr>
          <a:xfrm>
            <a:off x="1751040" y="3305520"/>
            <a:ext cx="4538520" cy="110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1800" spc="-1" strike="noStrike">
                <a:solidFill>
                  <a:srgbClr val="000000"/>
                </a:solidFill>
                <a:latin typeface="Times New Roman"/>
              </a:rPr>
              <a:t>Cellules de la cochenille, montrant Tremblaya (en rouge), Moranella (en vert) et le noyau de la cochenille Planococcus (en bleu).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5337000" y="6253560"/>
            <a:ext cx="4538160" cy="121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L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a synthèse de 2 acides animés, la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phénylalanine et le tryptophane,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est distribuée dans les 3 organismes.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6" name="" descr=""/>
          <p:cNvPicPr/>
          <p:nvPr/>
        </p:nvPicPr>
        <p:blipFill>
          <a:blip r:embed="rId3"/>
          <a:srcRect l="12658" t="0" r="10129" b="14934"/>
          <a:stretch/>
        </p:blipFill>
        <p:spPr>
          <a:xfrm>
            <a:off x="7340040" y="1043280"/>
            <a:ext cx="2647080" cy="165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27720" y="-179280"/>
            <a:ext cx="10057680" cy="928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 algn="ctr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br>
              <a:rPr sz="2200"/>
            </a:b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Elargir la théorie Darwinienne :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 « Tous entrelacés »    Tous des « Holobiontes »</a:t>
            </a:r>
            <a:br>
              <a:rPr sz="2000"/>
            </a:br>
            <a:r>
              <a:rPr b="0" i="1" lang="fr-FR" sz="22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-251640" y="532440"/>
            <a:ext cx="10351080" cy="751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L’évolution par sélection d’ espèces </a:t>
            </a:r>
            <a:r>
              <a:rPr b="1" i="1" lang="fr-FR" sz="2000" spc="-1" strike="noStrike" u="sng">
                <a:solidFill>
                  <a:srgbClr val="000000"/>
                </a:solidFill>
                <a:uFillTx/>
                <a:latin typeface="Times New Roman"/>
                <a:ea typeface="Microsoft YaHei"/>
              </a:rPr>
              <a:t>isolées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en filiations divergentes avec la compétition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dominante,  la reconstitution d’« arbres phylogénétiques » ne suffit plus.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 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transmission verticale»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des caractères n’est pas la seule.  Il existe aussi  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transmission horizontale »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mise en commun de gènes d’ espèces différentes.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Cela permet de former des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réseaux entrelacés » </a:t>
            </a:r>
            <a:r>
              <a:rPr b="1" i="1" lang="fr-FR" sz="2000" spc="-1" strike="noStrike" u="sng">
                <a:solidFill>
                  <a:srgbClr val="000000"/>
                </a:solidFill>
                <a:uFillTx/>
                <a:latin typeface="Times New Roman"/>
                <a:ea typeface="Microsoft YaHei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Ces réseaux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coévoluent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 : l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es collectifs complexes s’appuient sur les plus simples apparus avant.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Du fouillis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émerge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des assemblages+ ou - complexes finalisés pour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s’adapter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mais aussi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modifier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leur environnement. Tout cela «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optimise»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l’habitabilité.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sélection naturelle est un é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quilibre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entre 2 forces :  comp/coop: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                      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Dans les groupes :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compétition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/coopération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                      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Entre les groupes :  compétition/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coopération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La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coopération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</a:rPr>
              <a:t>prédomine en milieu hostile.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compétition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i="1" lang="fr-FR" sz="2000" spc="-1" strike="noStrike">
                <a:solidFill>
                  <a:srgbClr val="000000"/>
                </a:solidFill>
                <a:latin typeface="Times New Roman"/>
              </a:rPr>
              <a:t>prédomine en milieu favorable.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compétition se pratique sur un socle de coopération.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5800" y="329400"/>
            <a:ext cx="9497160" cy="53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Une théorie darwinienne étendue devient nécessaire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111240" y="1197360"/>
            <a:ext cx="10030320" cy="621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Evolution par sélection de </a:t>
            </a:r>
            <a:r>
              <a:rPr b="1" i="1" lang="fr-FR" sz="2000" spc="-1" strike="noStrike" u="sng">
                <a:solidFill>
                  <a:srgbClr val="000000"/>
                </a:solidFill>
                <a:uFillTx/>
                <a:latin typeface="Times New Roman"/>
                <a:ea typeface="Microsoft YaHei"/>
              </a:rPr>
              <a:t>collectifs en réseaux qui coévoluent.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La coopération est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dominante avec des convergences dans les «arbres phylogénétiques» 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« arbres » divergents reconstituent des ascendances communes , mais les « réseaux »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convergents reconstituent des ascendances multiples.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transmission horizontale par sauts, d’abord réversible devient obligatoire lorsque les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innovations sélectionnées sont transmises verticalement par la reproduction.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Aucun être vivant ne peut vivre seul. La plupart sont des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«Holobiontes»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</a:t>
            </a:r>
            <a:r>
              <a:rPr b="1" lang="fr-F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 vivant est un continuum de collectifs en évolution.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"/>
          <p:cNvSpPr txBox="1"/>
          <p:nvPr/>
        </p:nvSpPr>
        <p:spPr>
          <a:xfrm>
            <a:off x="4146480" y="6695280"/>
            <a:ext cx="130284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« LUCA »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2171160" y="5168520"/>
            <a:ext cx="154080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BACTERIE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"/>
          <p:cNvSpPr txBox="1"/>
          <p:nvPr/>
        </p:nvSpPr>
        <p:spPr>
          <a:xfrm>
            <a:off x="5616720" y="5140800"/>
            <a:ext cx="1302840" cy="37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ARCHEE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3754080" y="2829600"/>
            <a:ext cx="1960920" cy="40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fr-FR" sz="2000" spc="-1" strike="noStrike">
                <a:solidFill>
                  <a:srgbClr val="000000"/>
                </a:solidFill>
                <a:latin typeface="Times New Roman"/>
              </a:rPr>
              <a:t>EUCARYOTE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"/>
          <p:cNvSpPr/>
          <p:nvPr/>
        </p:nvSpPr>
        <p:spPr>
          <a:xfrm flipH="1" flipV="1">
            <a:off x="3207600" y="5532840"/>
            <a:ext cx="1358640" cy="10364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"/>
          <p:cNvSpPr/>
          <p:nvPr/>
        </p:nvSpPr>
        <p:spPr>
          <a:xfrm flipV="1">
            <a:off x="4888440" y="5560920"/>
            <a:ext cx="1176480" cy="10083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"/>
          <p:cNvSpPr/>
          <p:nvPr/>
        </p:nvSpPr>
        <p:spPr>
          <a:xfrm flipH="1" flipV="1">
            <a:off x="2157120" y="1498680"/>
            <a:ext cx="728280" cy="35438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 flipV="1">
            <a:off x="6317280" y="392040"/>
            <a:ext cx="2086920" cy="460872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"/>
          <p:cNvSpPr/>
          <p:nvPr/>
        </p:nvSpPr>
        <p:spPr>
          <a:xfrm flipH="1" flipV="1">
            <a:off x="4398120" y="3221640"/>
            <a:ext cx="1218600" cy="17650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 flipV="1">
            <a:off x="2801160" y="3669840"/>
            <a:ext cx="1848960" cy="868680"/>
          </a:xfrm>
          <a:prstGeom prst="line">
            <a:avLst/>
          </a:prstGeom>
          <a:ln w="0">
            <a:solidFill>
              <a:srgbClr val="bf0041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 flipV="1">
            <a:off x="4440240" y="266040"/>
            <a:ext cx="55800" cy="24231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 flipH="1" flipV="1">
            <a:off x="6961680" y="252000"/>
            <a:ext cx="69840" cy="32216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"/>
          <p:cNvSpPr/>
          <p:nvPr/>
        </p:nvSpPr>
        <p:spPr>
          <a:xfrm flipV="1">
            <a:off x="7297560" y="1064520"/>
            <a:ext cx="2241360" cy="18770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"/>
          <p:cNvSpPr/>
          <p:nvPr/>
        </p:nvSpPr>
        <p:spPr>
          <a:xfrm flipV="1">
            <a:off x="4440240" y="280080"/>
            <a:ext cx="1708920" cy="240912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"/>
          <p:cNvSpPr/>
          <p:nvPr/>
        </p:nvSpPr>
        <p:spPr>
          <a:xfrm flipH="1" flipV="1">
            <a:off x="2871360" y="392040"/>
            <a:ext cx="1540800" cy="22132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"/>
          <p:cNvSpPr/>
          <p:nvPr/>
        </p:nvSpPr>
        <p:spPr>
          <a:xfrm flipH="1" flipV="1">
            <a:off x="1008360" y="1316520"/>
            <a:ext cx="1596960" cy="23252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"/>
          <p:cNvSpPr/>
          <p:nvPr/>
        </p:nvSpPr>
        <p:spPr>
          <a:xfrm flipH="1" flipV="1">
            <a:off x="658080" y="1778760"/>
            <a:ext cx="1540800" cy="13028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"/>
          <p:cNvSpPr/>
          <p:nvPr/>
        </p:nvSpPr>
        <p:spPr>
          <a:xfrm flipV="1">
            <a:off x="4454280" y="1372680"/>
            <a:ext cx="840240" cy="25200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"/>
          <p:cNvSpPr/>
          <p:nvPr/>
        </p:nvSpPr>
        <p:spPr>
          <a:xfrm flipV="1">
            <a:off x="2479320" y="1484640"/>
            <a:ext cx="1176480" cy="1428840"/>
          </a:xfrm>
          <a:prstGeom prst="line">
            <a:avLst/>
          </a:prstGeom>
          <a:ln w="0">
            <a:solidFill>
              <a:srgbClr val="3faf4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 flipH="1" flipV="1">
            <a:off x="5742720" y="966600"/>
            <a:ext cx="1218960" cy="1120320"/>
          </a:xfrm>
          <a:prstGeom prst="line">
            <a:avLst/>
          </a:prstGeom>
          <a:ln w="0">
            <a:solidFill>
              <a:srgbClr val="729fc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"/>
          <p:cNvSpPr/>
          <p:nvPr/>
        </p:nvSpPr>
        <p:spPr>
          <a:xfrm flipH="1" flipV="1">
            <a:off x="4776480" y="7017840"/>
            <a:ext cx="14040" cy="322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70200" y="4230360"/>
            <a:ext cx="2577240" cy="910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Divergences évolutives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"/>
          <p:cNvSpPr txBox="1"/>
          <p:nvPr/>
        </p:nvSpPr>
        <p:spPr>
          <a:xfrm>
            <a:off x="7003440" y="4145760"/>
            <a:ext cx="2899800" cy="240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2000" spc="-1" strike="noStrike">
                <a:solidFill>
                  <a:srgbClr val="000000"/>
                </a:solidFill>
                <a:latin typeface="Times New Roman"/>
              </a:rPr>
              <a:t>Convergences évolutives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 flipV="1">
            <a:off x="7549920" y="4832640"/>
            <a:ext cx="1625040" cy="277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"/>
          <p:cNvSpPr/>
          <p:nvPr/>
        </p:nvSpPr>
        <p:spPr>
          <a:xfrm flipV="1">
            <a:off x="7606080" y="5224680"/>
            <a:ext cx="1596960" cy="28080"/>
          </a:xfrm>
          <a:prstGeom prst="line">
            <a:avLst/>
          </a:prstGeom>
          <a:ln w="0">
            <a:solidFill>
              <a:srgbClr val="c9211e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"/>
          <p:cNvSpPr/>
          <p:nvPr/>
        </p:nvSpPr>
        <p:spPr>
          <a:xfrm flipV="1">
            <a:off x="7634160" y="5518800"/>
            <a:ext cx="1568880" cy="28080"/>
          </a:xfrm>
          <a:prstGeom prst="line">
            <a:avLst/>
          </a:prstGeom>
          <a:ln w="0">
            <a:solidFill>
              <a:srgbClr val="77bc65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"/>
          <p:cNvSpPr/>
          <p:nvPr/>
        </p:nvSpPr>
        <p:spPr>
          <a:xfrm flipV="1">
            <a:off x="7606080" y="5897160"/>
            <a:ext cx="1624680" cy="5580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"/>
          <p:cNvSpPr/>
          <p:nvPr/>
        </p:nvSpPr>
        <p:spPr>
          <a:xfrm>
            <a:off x="602280" y="4776480"/>
            <a:ext cx="1359000" cy="2808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432000" indent="0" algn="ctr">
              <a:spcAft>
                <a:spcPts val="1417"/>
              </a:spcAft>
              <a:buNone/>
            </a:pPr>
            <a:r>
              <a:rPr b="1" i="1" lang="fr-FR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En guise de conclusion provisoire</a:t>
            </a:r>
            <a:br>
              <a:rPr sz="3200"/>
            </a:br>
            <a:r>
              <a:rPr b="1" i="1" lang="fr-FR" sz="3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(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empruntée à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Pablo  Servigne et Gauthier Chapelle)   </a:t>
            </a:r>
            <a:br>
              <a:rPr sz="2200"/>
            </a:b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 « l’entraide, l’autre loi de la jungle » 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222840" y="2185200"/>
            <a:ext cx="9748080" cy="464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Nous devons retrouver des valeurs perdues par la « Modernité », celles d’appartenir à un ensemble plus grand, à une famille étendue, à un réseau qui partage quelque chose enfoui en nous, sous nos pieds et qui irradie au delà.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Le concept même d’individu a commencé à perdre un peu de son sens,   comme si aucun être vivant n’avait jamais existé, n’existe ni n’existera seul.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Notre liberté semble s’être construite à travers cette toile d’interactions,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grâce à ces liens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qui nous maintiennent debout depuis toujours. »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5" name=""/>
          <p:cNvGraphicFramePr/>
          <p:nvPr/>
        </p:nvGraphicFramePr>
        <p:xfrm>
          <a:off x="413280" y="1829520"/>
          <a:ext cx="9071280" cy="349560"/>
        </p:xfrm>
        <a:graphic>
          <a:graphicData uri="http://schemas.openxmlformats.org/drawingml/2006/table">
            <a:tbl>
              <a:tblPr/>
              <a:tblGrid>
                <a:gridCol w="9071640"/>
              </a:tblGrid>
              <a:tr h="349920">
                <a:tc>
                  <a:txBody>
                    <a:bodyPr lIns="90000" rIns="90000" tIns="46800" bIns="46800" anchor="t">
                      <a:noAutofit/>
                    </a:bodyPr>
                    <a:p>
                      <a:pPr indent="0">
                        <a:buNone/>
                      </a:pPr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</a:tbl>
          </a:graphicData>
        </a:graphic>
      </p:graphicFrame>
      <p:sp>
        <p:nvSpPr>
          <p:cNvPr id="66" name=""/>
          <p:cNvSpPr txBox="1"/>
          <p:nvPr/>
        </p:nvSpPr>
        <p:spPr>
          <a:xfrm>
            <a:off x="375120" y="38160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endParaRPr b="0" lang="fr-FR" sz="4400" spc="-1" strike="noStrike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graphicFrame>
        <p:nvGraphicFramePr>
          <p:cNvPr id="67" name=""/>
          <p:cNvGraphicFramePr/>
          <p:nvPr/>
        </p:nvGraphicFramePr>
        <p:xfrm>
          <a:off x="375120" y="1849320"/>
          <a:ext cx="9070920" cy="349560"/>
        </p:xfrm>
        <a:graphic>
          <a:graphicData uri="http://schemas.openxmlformats.org/drawingml/2006/table">
            <a:tbl>
              <a:tblPr/>
              <a:tblGrid>
                <a:gridCol w="1814040"/>
                <a:gridCol w="1814040"/>
                <a:gridCol w="1814040"/>
                <a:gridCol w="1814040"/>
                <a:gridCol w="1815120"/>
              </a:tblGrid>
              <a:tr h="349920"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</a:tbl>
          </a:graphicData>
        </a:graphic>
      </p:graphicFrame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306000" y="4472280"/>
            <a:ext cx="4389120" cy="295200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4839120" y="4491000"/>
            <a:ext cx="4762080" cy="293328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3"/>
          <a:stretch/>
        </p:blipFill>
        <p:spPr>
          <a:xfrm>
            <a:off x="87480" y="450720"/>
            <a:ext cx="9556560" cy="37936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71" name=""/>
          <p:cNvGraphicFramePr/>
          <p:nvPr/>
        </p:nvGraphicFramePr>
        <p:xfrm>
          <a:off x="725760" y="491040"/>
          <a:ext cx="8375760" cy="852120"/>
        </p:xfrm>
        <a:graphic>
          <a:graphicData uri="http://schemas.openxmlformats.org/drawingml/2006/table">
            <a:tbl>
              <a:tblPr/>
              <a:tblGrid>
                <a:gridCol w="8376120"/>
              </a:tblGrid>
              <a:tr h="852480">
                <a:tc>
                  <a:txBody>
                    <a:bodyPr lIns="90000" rIns="90000" tIns="46800" bIns="46800" anchor="t">
                      <a:noAutofit/>
                    </a:bodyPr>
                    <a:p>
                      <a:endParaRPr b="0" lang="fr-FR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b="1" lang="fr-FR" sz="24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Évolution de la Phalène du Bouleau</a:t>
                      </a:r>
                      <a:endParaRPr b="0" lang="fr-FR" sz="2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843440" y="223560"/>
            <a:ext cx="4444560" cy="86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Compétition 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"/>
          <p:cNvSpPr txBox="1"/>
          <p:nvPr/>
        </p:nvSpPr>
        <p:spPr>
          <a:xfrm>
            <a:off x="70200" y="4258080"/>
            <a:ext cx="10113120" cy="336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Thomas Huxley (1825-1895) un des plus ardents défenseurs de la théorie Darwinienne en fait une caricature.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D'un point de vue moraliste,le monde animal est placé à peu près au même niveau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qu'un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«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combat de gladiateurs 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»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Les créatures sont relativement bien traitées avant d'être envoyées au combat au cours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duquel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«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 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le plus rapide et le plus rusé survivra pour combattre encore ».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Le spectateur n'a même pas besoin de tourner son pouce vers le bas car il n'est point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fait de quartier.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T.H.Huxley  (1825 - 1895)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4610880" y="1204560"/>
            <a:ext cx="4963320" cy="2934360"/>
          </a:xfrm>
          <a:prstGeom prst="rect">
            <a:avLst/>
          </a:prstGeom>
          <a:ln w="0"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451440" y="344880"/>
            <a:ext cx="3856320" cy="385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96560" y="-88560"/>
            <a:ext cx="9889200" cy="887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1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51560" y="934920"/>
            <a:ext cx="9071640" cy="498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"/>
          <p:cNvSpPr txBox="1"/>
          <p:nvPr/>
        </p:nvSpPr>
        <p:spPr>
          <a:xfrm>
            <a:off x="14760" y="882360"/>
            <a:ext cx="10112760" cy="7928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Face aux excès des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défenseurs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de la théorie, Darwin tente de rectifier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en attribuant de l’importance à la valeur sélective de la coopération.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« Je dois prévenir que j'emploie l'expression de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« lutte pour l'existence »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dans le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sens métaphorique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le plus large,comprenant soit les relations de dépendance qui existent entre un être et un autre soit ce qui est plus important,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non seulement la vie de l'individu, mais aussi la réussite de sa descendance ».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Cependant Darwin lui-même est peu à peu influencé par les idées de Malthus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Il cède aux idées de l’ère victorienne et aux théoriciens de la pensée libérale.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et privilégie de  plus en plus les exemples de compétition :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Biologistes et même écologistes emboîtent le pas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et privilégient les études sur la compétition.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Rares sont ceux qui essaient de rectifier la pensée et cela de la fin du 19° et au 20° siècle jusqu’à récemment .  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Le 1° d’entre-eux est Pierre Koprotkine.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fr-FR" sz="2200" spc="-1" strike="noStrike">
                <a:solidFill>
                  <a:srgbClr val="000000"/>
                </a:solidFill>
                <a:latin typeface="Arial"/>
              </a:rPr>
              <a:t>                                        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249880" y="275040"/>
            <a:ext cx="4804560" cy="73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</a:t>
            </a:r>
            <a:r>
              <a:rPr b="1" lang="fr-FR" sz="2800" spc="-1" strike="noStrike">
                <a:solidFill>
                  <a:srgbClr val="000000"/>
                </a:solidFill>
                <a:latin typeface="Times New Roman"/>
              </a:rPr>
              <a:t>Coopération </a:t>
            </a:r>
            <a:r>
              <a:rPr b="1" lang="fr-FR" sz="2400" spc="-1" strike="noStrike">
                <a:solidFill>
                  <a:srgbClr val="000000"/>
                </a:solidFill>
                <a:latin typeface="Arial"/>
              </a:rPr>
              <a:t>                             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-111960" y="7102080"/>
            <a:ext cx="10047600" cy="2934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1" lang="fr-F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6290640" y="3035160"/>
            <a:ext cx="3528000" cy="2413080"/>
          </a:xfrm>
          <a:prstGeom prst="rect">
            <a:avLst/>
          </a:prstGeom>
          <a:ln w="0"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5249880" y="1022760"/>
            <a:ext cx="4670640" cy="1743840"/>
          </a:xfrm>
          <a:prstGeom prst="rect">
            <a:avLst/>
          </a:prstGeom>
          <a:ln w="0">
            <a:noFill/>
          </a:ln>
        </p:spPr>
      </p:pic>
      <p:pic>
        <p:nvPicPr>
          <p:cNvPr id="83" name="" descr=""/>
          <p:cNvPicPr/>
          <p:nvPr/>
        </p:nvPicPr>
        <p:blipFill>
          <a:blip r:embed="rId3"/>
          <a:stretch/>
        </p:blipFill>
        <p:spPr>
          <a:xfrm>
            <a:off x="199800" y="227880"/>
            <a:ext cx="4805640" cy="3287880"/>
          </a:xfrm>
          <a:prstGeom prst="rect">
            <a:avLst/>
          </a:prstGeom>
          <a:ln w="0">
            <a:noFill/>
          </a:ln>
        </p:spPr>
      </p:pic>
      <p:sp>
        <p:nvSpPr>
          <p:cNvPr id="84" name=""/>
          <p:cNvSpPr txBox="1"/>
          <p:nvPr/>
        </p:nvSpPr>
        <p:spPr>
          <a:xfrm>
            <a:off x="-60480" y="3561840"/>
            <a:ext cx="6490080" cy="13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 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« Le côté social de la vie animale joue dans la nature      un rôle beaucoup plus grand que l'extermination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mutuelle.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L'entraide est le fait dominant de la  nature.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-1302840" y="5533200"/>
            <a:ext cx="714600" cy="580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94680" y="4839480"/>
            <a:ext cx="10091520" cy="261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Mais si l'entraide est si largement répandue dans la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nature,c'est parce qu '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donne aux espèces qui la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pratiquent des avantages tels que le rapport  de forces s'en trouve complètement changé,  au désavantage des animaux de proie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.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constitue la meilleure arme dans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grande lutte pour l'existence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que les animaux   mènent constamment contre le climat ,les inondations,les orages,les tempêtes,la gelée...     Elle exige constamment d'eux de nouvelles adaptations aux conditions sans cesse      changeantes de la vie » .                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Pierre Koprotkine  (1842 - 1921)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28080" y="44280"/>
            <a:ext cx="10085040" cy="90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Times New Roman"/>
              </a:rPr>
              <a:t>Les nouvelles perspectives depuis la fin du 20°siècle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53720" y="952560"/>
            <a:ext cx="9959400" cy="744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spcAft>
                <a:spcPts val="1417"/>
              </a:spcAft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</a:rPr>
              <a:t>Nouvelles techniques d’observation et d’investigations :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microscopie, biologie moléculaire, outils moléculaires, techniques de séquençage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La biologie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découvre «le « microcosme » . On entre 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dans l’ intimité de la cellule avec prise de pouvoir de la génétique et de la biologie moléculaire.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est très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analytique,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étudie des entités séparées.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L’écologie, 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d</a:t>
            </a:r>
            <a:r>
              <a:rPr b="0" i="1" lang="fr-FR" sz="2200" spc="-1" strike="noStrike">
                <a:solidFill>
                  <a:srgbClr val="000000"/>
                </a:solidFill>
                <a:latin typeface="Times New Roman"/>
              </a:rPr>
              <a:t>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puis l’origine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étudie les inter-relations, les processus,les transferts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7"/>
              </a:spcAft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de matière et d’énergie entre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les organismes et « l’environnement » .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                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Elle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a une vision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systémique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du vivant. 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Elle appréhende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mieux la « 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réalité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 » du vivant dans sa globalité,</a:t>
            </a:r>
            <a:r>
              <a:rPr b="0" lang="fr-FR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 dans sa complexité. 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0" lang="fr-FR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Depuis 1970 un nouveau monde « émerge »,  plein de coopération.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       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Gènes,    Cellules,    Organismes,    Ecosystèmes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 </a:t>
            </a: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forment des réseaux entrelacés de relations avec l’entraide qui domine.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buNone/>
            </a:pPr>
            <a:r>
              <a:rPr b="1" i="1" lang="fr-FR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endParaRPr b="0" lang="fr-FR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9959</TotalTime>
  <Application>LibreOffice/7.4.2.3$Windows_X86_64 LibreOffice_project/382eef1f22670f7f4118c8c2dd222ec7ad009daf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2020-02-14T13:42:29Z</dcterms:created>
  <dc:creator>jacques grégnac</dc:creator>
  <dc:description/>
  <dc:language>fr-FR</dc:language>
  <cp:lastModifiedBy/>
  <dcterms:modified xsi:type="dcterms:W3CDTF">2022-11-15T10:25:57Z</dcterms:modified>
  <cp:revision>558</cp:revision>
  <dc:subject/>
  <dc:title/>
</cp:coreProperties>
</file>